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76" r:id="rId4"/>
    <p:sldId id="277" r:id="rId5"/>
    <p:sldId id="275" r:id="rId6"/>
    <p:sldId id="260" r:id="rId7"/>
    <p:sldId id="272" r:id="rId8"/>
    <p:sldId id="278" r:id="rId9"/>
    <p:sldId id="303" r:id="rId10"/>
    <p:sldId id="279" r:id="rId11"/>
    <p:sldId id="281" r:id="rId12"/>
    <p:sldId id="280" r:id="rId13"/>
    <p:sldId id="302" r:id="rId14"/>
    <p:sldId id="304" r:id="rId15"/>
    <p:sldId id="305" r:id="rId16"/>
    <p:sldId id="306" r:id="rId17"/>
    <p:sldId id="282" r:id="rId18"/>
    <p:sldId id="283" r:id="rId19"/>
    <p:sldId id="284" r:id="rId20"/>
    <p:sldId id="307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59" r:id="rId39"/>
    <p:sldId id="261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2A9D-05AC-4C2D-A449-959340958D39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A5BA-398F-43E4-8F68-23A0489B5D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4C49BC7-0B0C-4ED1-ACF2-39271330F73A}" type="slidenum">
              <a:rPr lang="pl-PL" smtClean="0">
                <a:latin typeface="Calibri" pitchFamily="34" charset="0"/>
              </a:rPr>
              <a:pPr/>
              <a:t>3</a:t>
            </a:fld>
            <a:endParaRPr lang="pl-PL" smtClean="0">
              <a:latin typeface="Calibri" pitchFamily="34" charset="0"/>
            </a:endParaRPr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DBEBD2-071D-495E-BF95-B58B0AB32D13}" type="slidenum">
              <a:rPr lang="pl-PL" smtClean="0">
                <a:latin typeface="Calibri" pitchFamily="34" charset="0"/>
              </a:rPr>
              <a:pPr/>
              <a:t>6</a:t>
            </a:fld>
            <a:endParaRPr lang="pl-PL" smtClean="0">
              <a:latin typeface="Calibri" pitchFamily="34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B4912AC-3E64-4A5E-9258-3025C41D2E7A}" type="slidenum">
              <a:rPr lang="pl-PL" smtClean="0">
                <a:latin typeface="Calibri" pitchFamily="34" charset="0"/>
              </a:rPr>
              <a:pPr/>
              <a:t>37</a:t>
            </a:fld>
            <a:endParaRPr lang="pl-PL" smtClean="0">
              <a:latin typeface="Calibri" pitchFamily="34" charset="0"/>
            </a:endParaRPr>
          </a:p>
        </p:txBody>
      </p:sp>
      <p:sp>
        <p:nvSpPr>
          <p:cNvPr id="2396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2E436F-E159-44C7-89A4-8BCCDBA94E0C}" type="slidenum">
              <a:rPr lang="pl-PL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96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EED2B5-17B3-4786-8CAC-9F0658451105}" type="slidenum">
              <a:rPr lang="pl-PL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96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96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239623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1D994BA-66DB-4770-84A2-7132837913CB}" type="slidenum">
              <a:rPr lang="pl-PL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pl-P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7120-2139-4416-BE8B-12D48E63D8DA}" type="datetimeFigureOut">
              <a:rPr lang="pl-PL" smtClean="0"/>
              <a:pPr/>
              <a:t>2022-11-14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20220302_Komunikat_na_rok_2022_2023_aktualizacja_1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rspektywy.pl/portal/index.php?option=com_content&amp;view=article&amp;id=6688:they-are-the-champions&amp;catid=24&amp;Itemid=119" TargetMode="External"/><Relationship Id="rId2" Type="http://schemas.openxmlformats.org/officeDocument/2006/relationships/hyperlink" Target="https://www.menti.com/4yt9s26re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D20221591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/resource/4758888/doradztwo-zawodowe/wymie%c5%84-3-zawody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eggtimer-countdown/full-screen/" TargetMode="External"/><Relationship Id="rId2" Type="http://schemas.openxmlformats.org/officeDocument/2006/relationships/hyperlink" Target="https://wordwall.net/pl/resource/8260637/doradztwo-zawodowe/zawody-przysz%c5%82o%c5%9bci-wg-mapy-kari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ouczelnie.pl/" TargetMode="External"/><Relationship Id="rId2" Type="http://schemas.openxmlformats.org/officeDocument/2006/relationships/hyperlink" Target="http://www.edukacja.warszawa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pakarier.org/" TargetMode="External"/><Relationship Id="rId5" Type="http://schemas.openxmlformats.org/officeDocument/2006/relationships/hyperlink" Target="http://www.sp169.edupage.org/" TargetMode="External"/><Relationship Id="rId4" Type="http://schemas.openxmlformats.org/officeDocument/2006/relationships/hyperlink" Target="http://www.wybieramszkole.pl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DORADZTWO ZAWODOWE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Klasy 8</a:t>
            </a:r>
          </a:p>
          <a:p>
            <a:r>
              <a:rPr lang="pl-PL" dirty="0" smtClean="0"/>
              <a:t>Zajęcia 2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TRWANIA EGZAMINÓW</a:t>
            </a:r>
            <a:endParaRPr lang="pl-PL" dirty="0"/>
          </a:p>
        </p:txBody>
      </p:sp>
      <p:pic>
        <p:nvPicPr>
          <p:cNvPr id="265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297062"/>
            <a:ext cx="8147050" cy="31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ZWOLNIENI Z EGZAMINU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68908" cy="28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331640" y="4797152"/>
            <a:ext cx="598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3" action="ppaction://hlinkfile"/>
              </a:rPr>
              <a:t>20220302_Komunikat_na_rok_2022_2023_aktualizacja_1.pdf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TERMINY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405063"/>
            <a:ext cx="7791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 CZEGO MOŻNA KORZYSTAĆ NA EGZAMINIE: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929345" cy="358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PRZED EGZAMINEM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losowanie </a:t>
            </a:r>
            <a:r>
              <a:rPr lang="pl-PL" dirty="0" smtClean="0"/>
              <a:t>numeru stolika, przy którym uczeń będzie pracował; </a:t>
            </a:r>
            <a:endParaRPr lang="pl-PL" dirty="0" smtClean="0"/>
          </a:p>
          <a:p>
            <a:r>
              <a:rPr lang="pl-PL" dirty="0" smtClean="0"/>
              <a:t>należy </a:t>
            </a:r>
            <a:r>
              <a:rPr lang="pl-PL" dirty="0" smtClean="0"/>
              <a:t>również wytłumaczyć uczniom, że niektórzy ich koledzy i koleżanki będą mieli wskazane miejsce, przy którym będą pracować </a:t>
            </a:r>
          </a:p>
          <a:p>
            <a:r>
              <a:rPr lang="pl-PL" dirty="0" smtClean="0"/>
              <a:t>kodowanie </a:t>
            </a:r>
            <a:r>
              <a:rPr lang="pl-PL" dirty="0" smtClean="0"/>
              <a:t>arkusza egzaminacyjnego </a:t>
            </a:r>
          </a:p>
          <a:p>
            <a:r>
              <a:rPr lang="pl-PL" dirty="0" smtClean="0"/>
              <a:t>sprawdzanie </a:t>
            </a:r>
            <a:r>
              <a:rPr lang="pl-PL" dirty="0" smtClean="0"/>
              <a:t>kompletności arkusza egzaminacyjnego </a:t>
            </a:r>
          </a:p>
          <a:p>
            <a:r>
              <a:rPr lang="pl-PL" dirty="0" smtClean="0"/>
              <a:t>rozpoczynanie </a:t>
            </a:r>
            <a:r>
              <a:rPr lang="pl-PL" dirty="0" smtClean="0"/>
              <a:t>pracy z arkuszem po otrzymaniu pozwolenia od nauczyciela </a:t>
            </a:r>
          </a:p>
          <a:p>
            <a:r>
              <a:rPr lang="pl-PL" dirty="0" smtClean="0"/>
              <a:t>zgłaszanie </a:t>
            </a:r>
            <a:r>
              <a:rPr lang="pl-PL" dirty="0" smtClean="0"/>
              <a:t>konieczności skorzystania z toalety </a:t>
            </a:r>
          </a:p>
          <a:p>
            <a:r>
              <a:rPr lang="pl-PL" dirty="0" smtClean="0"/>
              <a:t>zasad </a:t>
            </a:r>
            <a:r>
              <a:rPr lang="pl-PL" dirty="0" err="1" smtClean="0"/>
              <a:t>yoddawania</a:t>
            </a:r>
            <a:r>
              <a:rPr lang="pl-PL" dirty="0" smtClean="0"/>
              <a:t> </a:t>
            </a:r>
            <a:r>
              <a:rPr lang="pl-PL" dirty="0" smtClean="0"/>
              <a:t>arkusza egzaminacyjnego po zakończeniu pracy </a:t>
            </a:r>
          </a:p>
          <a:p>
            <a:r>
              <a:rPr lang="pl-PL" dirty="0" smtClean="0"/>
              <a:t>sposób </a:t>
            </a:r>
            <a:r>
              <a:rPr lang="pl-PL" dirty="0" smtClean="0"/>
              <a:t>zaznaczania odpowiedzi na karcie </a:t>
            </a:r>
            <a:r>
              <a:rPr lang="pl-PL" dirty="0" smtClean="0"/>
              <a:t>odpowiedzi</a:t>
            </a:r>
          </a:p>
          <a:p>
            <a:r>
              <a:rPr lang="pl-PL" dirty="0" smtClean="0"/>
              <a:t>dodatkowy czas </a:t>
            </a:r>
            <a:r>
              <a:rPr lang="pl-PL" dirty="0" smtClean="0"/>
              <a:t>(5 minut) przeznaczonego na sprawdzenie poprawności przeniesienia odpowiedzi na kartę </a:t>
            </a:r>
            <a:r>
              <a:rPr lang="pl-PL" dirty="0" smtClean="0"/>
              <a:t>odpowiedz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instrukcja </a:t>
            </a:r>
            <a:r>
              <a:rPr lang="pl-PL" dirty="0" smtClean="0"/>
              <a:t>dotycząca sposobu zaznaczania odpowiedzi na karcie odpowiedzi oraz nanoszenia poprawek na karcie odpowiedzi i w zeszycie zadań egzaminacyjnych będzie również zamieszczona w arkuszu egzaminacyjnym </a:t>
            </a:r>
          </a:p>
          <a:p>
            <a:pPr algn="just"/>
            <a:r>
              <a:rPr lang="pl-PL" dirty="0" smtClean="0"/>
              <a:t>zakaz wnoszenia do sali egzaminacyjnej urządzeń telekomunikacyjnych lub korzystania z takich urządzeń w tej sali </a:t>
            </a:r>
          </a:p>
          <a:p>
            <a:pPr algn="just"/>
            <a:r>
              <a:rPr lang="pl-PL" dirty="0" smtClean="0"/>
              <a:t>przybory i materiały, które zdający mogą wnieść do sali egzaminacyjnej</a:t>
            </a:r>
          </a:p>
          <a:p>
            <a:pPr algn="just"/>
            <a:r>
              <a:rPr lang="pl-PL" dirty="0" smtClean="0"/>
              <a:t>nie można korzystać z kalkulatora oraz słowników (z wyjątkiem sytuacji, kiedy korzystanie ze słownika zostało przyznane jako forma dostosowania warunków przeprowadzania egzaminu ósmoklasisty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konieczność samodzielnego </a:t>
            </a:r>
            <a:r>
              <a:rPr lang="pl-PL" dirty="0" smtClean="0"/>
              <a:t>rozwiązywania zadań w czasie egzaminu </a:t>
            </a:r>
          </a:p>
          <a:p>
            <a:pPr algn="just"/>
            <a:r>
              <a:rPr lang="pl-PL" dirty="0" smtClean="0"/>
              <a:t>możliwość </a:t>
            </a:r>
            <a:r>
              <a:rPr lang="pl-PL" dirty="0" smtClean="0"/>
              <a:t>sprawdzenia wyników, jakie uzyskaliście na egzaminie (sumarycznych oraz za rozwiązanie każdego zadania w arkuszu egzaminacyjnym), w systemie ZIU (</a:t>
            </a:r>
            <a:r>
              <a:rPr lang="pl-PL" dirty="0" err="1" smtClean="0"/>
              <a:t>www.wyniki.edu.pl</a:t>
            </a:r>
            <a:r>
              <a:rPr lang="pl-PL" dirty="0" smtClean="0"/>
              <a:t>) – konieczne jest uzyskanie </a:t>
            </a:r>
            <a:r>
              <a:rPr lang="pl-PL" dirty="0" err="1" smtClean="0"/>
              <a:t>loginu</a:t>
            </a:r>
            <a:r>
              <a:rPr lang="pl-PL" dirty="0" smtClean="0"/>
              <a:t> oraz hasła od dyrektora szkoły, w której przystępują do egzaminu ósmoklasisty </a:t>
            </a:r>
          </a:p>
          <a:p>
            <a:pPr algn="just"/>
            <a:r>
              <a:rPr lang="pl-PL" dirty="0" smtClean="0"/>
              <a:t>możliwość wglądu do sprawdzonej i ocenionej pracy egzaminacyjnej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należy </a:t>
            </a:r>
            <a:r>
              <a:rPr lang="pl-PL" dirty="0" smtClean="0"/>
              <a:t>upewnić się, że uczniowie, którzy nie mają obowiązku zaznaczania odpowiedzi na karcie odpowiedzi, wiedzą o </a:t>
            </a:r>
            <a:r>
              <a:rPr lang="pl-PL" dirty="0" smtClean="0"/>
              <a:t>tym</a:t>
            </a:r>
            <a:endParaRPr lang="pl-PL" dirty="0" smtClean="0"/>
          </a:p>
          <a:p>
            <a:r>
              <a:rPr lang="pl-PL" dirty="0" smtClean="0"/>
              <a:t>n</a:t>
            </a:r>
            <a:r>
              <a:rPr lang="pl-PL" dirty="0" smtClean="0"/>
              <a:t>ależy </a:t>
            </a:r>
            <a:r>
              <a:rPr lang="pl-PL" dirty="0" smtClean="0"/>
              <a:t>upewnić się, że uczniowie wiedzą, w której sali przystępują do </a:t>
            </a:r>
            <a:r>
              <a:rPr lang="pl-PL" dirty="0" smtClean="0"/>
              <a:t>egzaminu</a:t>
            </a:r>
          </a:p>
          <a:p>
            <a:r>
              <a:rPr lang="pl-PL" dirty="0" smtClean="0"/>
              <a:t>o </a:t>
            </a:r>
            <a:r>
              <a:rPr lang="pl-PL" dirty="0" smtClean="0"/>
              <a:t>której godzinie powinni być obecni w </a:t>
            </a:r>
            <a:r>
              <a:rPr lang="pl-PL" dirty="0" smtClean="0"/>
              <a:t>szkole</a:t>
            </a:r>
          </a:p>
          <a:p>
            <a:r>
              <a:rPr lang="pl-PL" dirty="0" smtClean="0"/>
              <a:t>n</a:t>
            </a:r>
            <a:r>
              <a:rPr lang="pl-PL" dirty="0" smtClean="0"/>
              <a:t>ależy </a:t>
            </a:r>
            <a:r>
              <a:rPr lang="pl-PL" dirty="0" smtClean="0"/>
              <a:t>upewnić się, że uczniowie, którzy mają obowiązek zaznaczenia odpowiedzi na karcie odpowiedzi, wiedzą, że zaznaczenia te są podstawą oceny pracy </a:t>
            </a:r>
            <a:r>
              <a:rPr lang="pl-PL" dirty="0" smtClean="0"/>
              <a:t>egzaminacyjnej</a:t>
            </a:r>
          </a:p>
          <a:p>
            <a:r>
              <a:rPr lang="pl-PL" dirty="0" smtClean="0"/>
              <a:t>p</a:t>
            </a:r>
            <a:r>
              <a:rPr lang="pl-PL" dirty="0" smtClean="0"/>
              <a:t>rzed </a:t>
            </a:r>
            <a:r>
              <a:rPr lang="pl-PL" dirty="0" smtClean="0"/>
              <a:t>egzaminem należy przekazać uczniom, że wyniki egzaminu poznają 3 lipca 2023 r., a zaświadczenia o szczegółowych wynikach egzaminu otrzymają 6 lipca 2023 r.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147050" cy="124804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Egzamin ósmoklasisty w 2022 r.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200" b="1" dirty="0" smtClean="0"/>
              <a:t>Język polski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smtClean="0"/>
              <a:t>Przeprowadzany na podstawie </a:t>
            </a:r>
            <a:r>
              <a:rPr lang="pl-PL" sz="1800" b="1" dirty="0" smtClean="0"/>
              <a:t>wymagań egzaminacyjnych</a:t>
            </a:r>
            <a:r>
              <a:rPr lang="pl-PL" sz="1800" dirty="0" smtClean="0"/>
              <a:t>, zawierających ograniczony zakres wymagań podstawy programowej, w tym skróconą listę lektur obowiązkowych.</a:t>
            </a:r>
          </a:p>
          <a:p>
            <a:r>
              <a:rPr lang="pl-PL" sz="1800" dirty="0" smtClean="0"/>
              <a:t>Czas trwania: </a:t>
            </a:r>
            <a:r>
              <a:rPr lang="pl-PL" sz="1800" b="1" dirty="0" smtClean="0"/>
              <a:t>120 minut</a:t>
            </a:r>
            <a:r>
              <a:rPr lang="pl-PL" sz="1800" dirty="0" smtClean="0"/>
              <a:t>, wydłużony </a:t>
            </a:r>
            <a:r>
              <a:rPr lang="pl-PL" sz="1800" b="1" dirty="0" smtClean="0"/>
              <a:t>180 minut</a:t>
            </a:r>
          </a:p>
          <a:p>
            <a:r>
              <a:rPr lang="pl-PL" sz="1800" dirty="0" smtClean="0"/>
              <a:t>Za rozwiązanie zadań można uzyskać maksymalnie </a:t>
            </a:r>
            <a:r>
              <a:rPr lang="pl-PL" sz="1800" b="1" dirty="0" smtClean="0"/>
              <a:t>45 punktów</a:t>
            </a:r>
            <a:r>
              <a:rPr lang="pl-PL" sz="1800" dirty="0" smtClean="0"/>
              <a:t> (5 </a:t>
            </a:r>
            <a:r>
              <a:rPr lang="pl-PL" sz="1800" dirty="0" err="1" smtClean="0"/>
              <a:t>pkt</a:t>
            </a:r>
            <a:r>
              <a:rPr lang="pl-PL" sz="1800" dirty="0" smtClean="0"/>
              <a:t> mniej niż w latach przed pandemią), w tym:</a:t>
            </a:r>
            <a:br>
              <a:rPr lang="pl-PL" sz="1800" dirty="0" smtClean="0"/>
            </a:br>
            <a:r>
              <a:rPr lang="pl-PL" sz="1800" b="1" dirty="0" smtClean="0"/>
              <a:t>część 1:</a:t>
            </a:r>
            <a:r>
              <a:rPr lang="pl-PL" sz="1800" dirty="0" smtClean="0"/>
              <a:t> czytanie ze zrozumieniem, argumentowanie, znajomość i rozumienie utworów literackich, interpretacja tekstów kultury, znajomość zasad i posługiwanie się poprawną polszczyzną – 25 </a:t>
            </a:r>
            <a:r>
              <a:rPr lang="pl-PL" sz="1800" dirty="0" err="1" smtClean="0"/>
              <a:t>pkt</a:t>
            </a:r>
            <a:r>
              <a:rPr lang="pl-PL" sz="1800" dirty="0" smtClean="0"/>
              <a:t> (ok. 20 zadań opartych na dwóch tekstach; ok. 50 proc. zadań otwartych),</a:t>
            </a:r>
            <a:br>
              <a:rPr lang="pl-PL" sz="1800" dirty="0" smtClean="0"/>
            </a:br>
            <a:r>
              <a:rPr lang="pl-PL" sz="1800" b="1" dirty="0" smtClean="0"/>
              <a:t>część 2:</a:t>
            </a:r>
            <a:r>
              <a:rPr lang="pl-PL" sz="1800" dirty="0" smtClean="0"/>
              <a:t> wypracowanie – 20 pkt.</a:t>
            </a:r>
          </a:p>
          <a:p>
            <a:r>
              <a:rPr lang="pl-PL" sz="1800" dirty="0" smtClean="0"/>
              <a:t>Temat </a:t>
            </a:r>
            <a:r>
              <a:rPr lang="pl-PL" sz="1800" b="1" dirty="0" smtClean="0"/>
              <a:t>wypracowania</a:t>
            </a:r>
            <a:r>
              <a:rPr lang="pl-PL" sz="1800" dirty="0" smtClean="0"/>
              <a:t> do wyboru spośród dwóch: rozprawka albo opowiadanie.</a:t>
            </a:r>
          </a:p>
          <a:p>
            <a:r>
              <a:rPr lang="pl-PL" sz="1800" dirty="0" smtClean="0"/>
              <a:t>W wypracowaniu uczeń może odnieść się do </a:t>
            </a:r>
            <a:r>
              <a:rPr lang="pl-PL" sz="1800" b="1" dirty="0" smtClean="0"/>
              <a:t>dowolnej lektury obowiązkowej</a:t>
            </a:r>
            <a:r>
              <a:rPr lang="pl-PL" sz="1800" dirty="0" smtClean="0"/>
              <a:t> spełniającej warunki tematu.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/>
              <a:t>Egzamin ósmoklasisty w 2022 r.</a:t>
            </a:r>
            <a:br>
              <a:rPr lang="pl-PL" sz="3600" b="1" dirty="0" smtClean="0"/>
            </a:br>
            <a:r>
              <a:rPr lang="pl-PL" sz="3200" b="1" dirty="0" smtClean="0"/>
              <a:t>Matematyka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Przeprowadzany na podstawie </a:t>
            </a:r>
            <a:r>
              <a:rPr lang="pl-PL" sz="2400" b="1" dirty="0" smtClean="0"/>
              <a:t>wymagań egzaminacyjnych</a:t>
            </a:r>
            <a:r>
              <a:rPr lang="pl-PL" sz="2400" dirty="0" smtClean="0"/>
              <a:t>, zawierających ograniczony zakres wymagań podstawy programowej (np. bez zadań dotyczących dowodów geometrycznych, ograniczone wymagania dotyczące działań na pierwiastkach, stereometrii).</a:t>
            </a:r>
          </a:p>
          <a:p>
            <a:r>
              <a:rPr lang="pl-PL" sz="2400" dirty="0" smtClean="0"/>
              <a:t>Czas trwania: </a:t>
            </a:r>
            <a:r>
              <a:rPr lang="pl-PL" sz="2400" b="1" dirty="0" smtClean="0"/>
              <a:t>100 minut</a:t>
            </a:r>
            <a:r>
              <a:rPr lang="pl-PL" sz="2400" dirty="0" smtClean="0"/>
              <a:t>, wydłużony </a:t>
            </a:r>
            <a:r>
              <a:rPr lang="pl-PL" sz="2400" b="1" dirty="0" smtClean="0"/>
              <a:t>150 minut</a:t>
            </a:r>
          </a:p>
          <a:p>
            <a:r>
              <a:rPr lang="pl-PL" sz="2400" dirty="0" smtClean="0"/>
              <a:t>Za rozwiązanie zadań można uzyskać maksymalnie </a:t>
            </a:r>
            <a:r>
              <a:rPr lang="pl-PL" sz="2400" b="1" dirty="0" smtClean="0"/>
              <a:t>25 punktów</a:t>
            </a:r>
            <a:r>
              <a:rPr lang="pl-PL" sz="2400" dirty="0" smtClean="0"/>
              <a:t> (5 </a:t>
            </a:r>
            <a:r>
              <a:rPr lang="pl-PL" sz="2400" dirty="0" err="1" smtClean="0"/>
              <a:t>pkt</a:t>
            </a:r>
            <a:r>
              <a:rPr lang="pl-PL" sz="2400" dirty="0" smtClean="0"/>
              <a:t> mniej niż w latach ubiegłych), w tym: 15 </a:t>
            </a:r>
            <a:r>
              <a:rPr lang="pl-PL" sz="2400" dirty="0" err="1" smtClean="0"/>
              <a:t>pkt</a:t>
            </a:r>
            <a:r>
              <a:rPr lang="pl-PL" sz="2400" dirty="0" smtClean="0"/>
              <a:t> – zadania zamknięte, 10 </a:t>
            </a:r>
            <a:r>
              <a:rPr lang="pl-PL" sz="2400" dirty="0" err="1" smtClean="0"/>
              <a:t>pkt</a:t>
            </a:r>
            <a:r>
              <a:rPr lang="pl-PL" sz="2400" dirty="0" smtClean="0"/>
              <a:t> – zadania otwarte.</a:t>
            </a:r>
          </a:p>
          <a:p>
            <a:r>
              <a:rPr lang="pl-PL" sz="2400" dirty="0" smtClean="0"/>
              <a:t>Liczba </a:t>
            </a:r>
            <a:r>
              <a:rPr lang="pl-PL" sz="2400" b="1" dirty="0" smtClean="0"/>
              <a:t>zadań otwartych: 4</a:t>
            </a:r>
            <a:r>
              <a:rPr lang="pl-PL" sz="2400" dirty="0" smtClean="0"/>
              <a:t> (w latach 2019–2020: 6).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147050" cy="124804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Egzamin ósmoklasisty w 2021 r.</a:t>
            </a:r>
            <a:br>
              <a:rPr lang="pl-PL" sz="3600" b="1" dirty="0" smtClean="0"/>
            </a:br>
            <a:r>
              <a:rPr lang="pl-PL" sz="3200" b="1" dirty="0" smtClean="0"/>
              <a:t>Język obcy nowożytny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Przeprowadzany na podstawie </a:t>
            </a:r>
            <a:r>
              <a:rPr lang="pl-PL" sz="2000" b="1" dirty="0" smtClean="0"/>
              <a:t>wymagań egzaminacyjnych</a:t>
            </a:r>
            <a:r>
              <a:rPr lang="pl-PL" sz="2000" dirty="0" smtClean="0"/>
              <a:t>, zawierających ograniczony zakres wymagań podstawy programowej oraz ograniczony zakres środków gramatycznych.</a:t>
            </a:r>
          </a:p>
          <a:p>
            <a:r>
              <a:rPr lang="pl-PL" sz="2000" dirty="0" smtClean="0"/>
              <a:t>Oczekiwany średni poziom biegłości językowej, w tym zakresu środków językowych w wypowiedziach pisemnych (w skali ESOKJ) – A2.</a:t>
            </a:r>
          </a:p>
          <a:p>
            <a:r>
              <a:rPr lang="pl-PL" sz="2000" dirty="0" smtClean="0"/>
              <a:t>Czas trwania: </a:t>
            </a:r>
            <a:r>
              <a:rPr lang="pl-PL" sz="2000" b="1" dirty="0" smtClean="0"/>
              <a:t>90 minut</a:t>
            </a:r>
            <a:r>
              <a:rPr lang="pl-PL" sz="2000" dirty="0" smtClean="0"/>
              <a:t>, wydłużony </a:t>
            </a:r>
            <a:r>
              <a:rPr lang="pl-PL" sz="2000" b="1" dirty="0" smtClean="0"/>
              <a:t>135 minut</a:t>
            </a:r>
          </a:p>
          <a:p>
            <a:r>
              <a:rPr lang="pl-PL" sz="2000" dirty="0" smtClean="0"/>
              <a:t>Za rozwiązanie zadań można uzyskać maksymalnie </a:t>
            </a:r>
            <a:r>
              <a:rPr lang="pl-PL" sz="2000" b="1" dirty="0" smtClean="0"/>
              <a:t>55 punktów</a:t>
            </a:r>
            <a:r>
              <a:rPr lang="pl-PL" sz="2000" dirty="0" smtClean="0"/>
              <a:t> (5 </a:t>
            </a:r>
            <a:r>
              <a:rPr lang="pl-PL" sz="2000" dirty="0" err="1" smtClean="0"/>
              <a:t>pkt</a:t>
            </a:r>
            <a:r>
              <a:rPr lang="pl-PL" sz="2000" dirty="0" smtClean="0"/>
              <a:t> mniej niż w latach ubiegłych), w tym: 34 </a:t>
            </a:r>
            <a:r>
              <a:rPr lang="pl-PL" sz="2000" dirty="0" err="1" smtClean="0"/>
              <a:t>pkt</a:t>
            </a:r>
            <a:r>
              <a:rPr lang="pl-PL" sz="2000" dirty="0" smtClean="0"/>
              <a:t> – zadania zamknięte, 21 </a:t>
            </a:r>
            <a:r>
              <a:rPr lang="pl-PL" sz="2000" dirty="0" err="1" smtClean="0"/>
              <a:t>pkt</a:t>
            </a:r>
            <a:r>
              <a:rPr lang="pl-PL" sz="2000" dirty="0" smtClean="0"/>
              <a:t> – zadania otwarte.</a:t>
            </a:r>
          </a:p>
          <a:p>
            <a:r>
              <a:rPr lang="pl-PL" sz="2000" b="1" dirty="0" smtClean="0"/>
              <a:t>Mniejsza liczba zadań</a:t>
            </a:r>
            <a:r>
              <a:rPr lang="pl-PL" sz="2000" dirty="0" smtClean="0"/>
              <a:t> otwartych sprawdzających umiejętność rozumienia ze słuchu, umiejętność reagowania i znajomość środków językowych oraz zadań zamkniętych sprawdzających rozumienie tekstów pisanych i znajomość środków językowych.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400" dirty="0" smtClean="0"/>
              <a:t> Konkurs mój wymarzony zawód</a:t>
            </a:r>
          </a:p>
          <a:p>
            <a:pPr lvl="0"/>
            <a:r>
              <a:rPr lang="pl-PL" sz="1400" dirty="0" smtClean="0"/>
              <a:t>Ankieta- </a:t>
            </a:r>
            <a:r>
              <a:rPr lang="pl-PL" sz="1400" u="sng" dirty="0" smtClean="0">
                <a:hlinkClick r:id="rId2"/>
              </a:rPr>
              <a:t>https://www.menti.com/4yt9s26rep</a:t>
            </a:r>
            <a:r>
              <a:rPr lang="pl-PL" sz="1400" dirty="0" smtClean="0"/>
              <a:t>     </a:t>
            </a:r>
            <a:r>
              <a:rPr lang="pl-PL" sz="1400" b="1" dirty="0" smtClean="0"/>
              <a:t>2318 2955</a:t>
            </a:r>
            <a:r>
              <a:rPr lang="pl-PL" sz="1400" dirty="0" smtClean="0"/>
              <a:t> </a:t>
            </a:r>
          </a:p>
          <a:p>
            <a:pPr lvl="0"/>
            <a:r>
              <a:rPr lang="pl-PL" sz="1400" dirty="0" smtClean="0"/>
              <a:t>Ranking szkół- </a:t>
            </a:r>
            <a:r>
              <a:rPr lang="pl-PL" sz="1400" u="sng" dirty="0" err="1" smtClean="0">
                <a:hlinkClick r:id="rId3"/>
              </a:rPr>
              <a:t>They</a:t>
            </a:r>
            <a:r>
              <a:rPr lang="pl-PL" sz="1400" u="sng" dirty="0" smtClean="0">
                <a:hlinkClick r:id="rId3"/>
              </a:rPr>
              <a:t> </a:t>
            </a:r>
            <a:r>
              <a:rPr lang="pl-PL" sz="1400" u="sng" dirty="0" err="1" smtClean="0">
                <a:hlinkClick r:id="rId3"/>
              </a:rPr>
              <a:t>are</a:t>
            </a:r>
            <a:r>
              <a:rPr lang="pl-PL" sz="1400" u="sng" dirty="0" smtClean="0">
                <a:hlinkClick r:id="rId3"/>
              </a:rPr>
              <a:t> </a:t>
            </a:r>
            <a:r>
              <a:rPr lang="pl-PL" sz="1400" u="sng" dirty="0" err="1" smtClean="0">
                <a:hlinkClick r:id="rId3"/>
              </a:rPr>
              <a:t>the</a:t>
            </a:r>
            <a:r>
              <a:rPr lang="pl-PL" sz="1400" u="sng" dirty="0" smtClean="0">
                <a:hlinkClick r:id="rId3"/>
              </a:rPr>
              <a:t> </a:t>
            </a:r>
            <a:r>
              <a:rPr lang="pl-PL" sz="1400" u="sng" dirty="0" err="1" smtClean="0">
                <a:hlinkClick r:id="rId3"/>
              </a:rPr>
              <a:t>champions</a:t>
            </a:r>
            <a:r>
              <a:rPr lang="pl-PL" sz="1400" u="sng" dirty="0" smtClean="0">
                <a:hlinkClick r:id="rId3"/>
              </a:rPr>
              <a:t>! - Portal edukacyjny Perspektywy</a:t>
            </a:r>
            <a:endParaRPr lang="pl-PL" sz="1400" dirty="0" smtClean="0"/>
          </a:p>
          <a:p>
            <a:pPr lvl="0"/>
            <a:r>
              <a:rPr lang="pl-PL" sz="1400" dirty="0" smtClean="0"/>
              <a:t>Strona biura edukacji- </a:t>
            </a:r>
            <a:endParaRPr lang="pl-PL" dirty="0"/>
          </a:p>
          <a:p>
            <a:pPr lvl="0"/>
            <a:r>
              <a:rPr lang="pl-PL" sz="1400" dirty="0" smtClean="0"/>
              <a:t>Doradca zawodowy w poradni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file"/>
              </a:rPr>
              <a:t>D20221591.pdf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18" y="692696"/>
            <a:ext cx="8949793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6614"/>
            <a:ext cx="8287612" cy="609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75" y="404664"/>
            <a:ext cx="864205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42716"/>
            <a:ext cx="8366541" cy="618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8384"/>
            <a:ext cx="8457634" cy="61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13488"/>
            <a:ext cx="8445657" cy="57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59" y="692696"/>
            <a:ext cx="8635277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3412"/>
            <a:ext cx="8596300" cy="612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07" y="1052736"/>
            <a:ext cx="8310726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350"/>
            <a:ext cx="8148638" cy="14319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smtClean="0">
                <a:latin typeface="Calibri" pitchFamily="34" charset="0"/>
                <a:cs typeface="Calibri" pitchFamily="34" charset="0"/>
              </a:rPr>
              <a:t>SCHEMAT SYSTEMU EDUKACJI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7345362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51" y="548680"/>
            <a:ext cx="839049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15" y="836712"/>
            <a:ext cx="86161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950"/>
            <a:ext cx="8497340" cy="576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32" y="1124744"/>
            <a:ext cx="86878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7263"/>
            <a:ext cx="8503276" cy="618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2776"/>
            <a:ext cx="8526825" cy="63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6644"/>
            <a:ext cx="8478248" cy="635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6975" cy="119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1258888" y="228600"/>
            <a:ext cx="7507287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>
                <a:solidFill>
                  <a:srgbClr val="000080"/>
                </a:solidFill>
              </a:rPr>
              <a:t>Szkoła marzeń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2738" indent="-312738">
              <a:spcAft>
                <a:spcPts val="1200"/>
              </a:spcAft>
              <a:buClr>
                <a:srgbClr val="C0504D"/>
              </a:buClr>
              <a:buFont typeface="Wingdings" pitchFamily="2" charset="2"/>
              <a:buChar char="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l-PL" sz="2900">
                <a:solidFill>
                  <a:srgbClr val="000000"/>
                </a:solidFill>
              </a:rPr>
              <a:t>Pamiętaj – wybór dalszej ścieżki kształcenia </a:t>
            </a:r>
            <a:br>
              <a:rPr lang="pl-PL" sz="2900">
                <a:solidFill>
                  <a:srgbClr val="000000"/>
                </a:solidFill>
              </a:rPr>
            </a:br>
            <a:r>
              <a:rPr lang="pl-PL" sz="2900">
                <a:solidFill>
                  <a:srgbClr val="000000"/>
                </a:solidFill>
              </a:rPr>
              <a:t>i zawodu musi być wyborem świadomym </a:t>
            </a:r>
            <a:br>
              <a:rPr lang="pl-PL" sz="2900">
                <a:solidFill>
                  <a:srgbClr val="000000"/>
                </a:solidFill>
              </a:rPr>
            </a:br>
            <a:r>
              <a:rPr lang="pl-PL" sz="2900">
                <a:solidFill>
                  <a:srgbClr val="000000"/>
                </a:solidFill>
              </a:rPr>
              <a:t>i zgodnym z Twoimi zainteresowaniami.</a:t>
            </a:r>
          </a:p>
          <a:p>
            <a:pPr marL="312738" indent="-312738">
              <a:spcAft>
                <a:spcPts val="1200"/>
              </a:spcAft>
              <a:buClr>
                <a:srgbClr val="C0504D"/>
              </a:buClr>
              <a:buFont typeface="Wingdings" pitchFamily="2" charset="2"/>
              <a:buChar char="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pl-PL" sz="2900">
                <a:solidFill>
                  <a:srgbClr val="000000"/>
                </a:solidFill>
              </a:rPr>
              <a:t>Powodzenia!</a:t>
            </a:r>
          </a:p>
        </p:txBody>
      </p:sp>
      <p:pic>
        <p:nvPicPr>
          <p:cNvPr id="132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186113"/>
            <a:ext cx="5508625" cy="367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2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8913"/>
            <a:ext cx="140335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WYMIEŃ 3 ZAWODY: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hlinkClick r:id="rId2"/>
              </a:rPr>
              <a:t>3 zawody</a:t>
            </a: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QUIZ- ZAWODY PRZYSZŁOŚCI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hlinkClick r:id="rId2"/>
              </a:rPr>
              <a:t>zawody przyszłości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hlinkClick r:id="rId3"/>
              </a:rPr>
              <a:t>https://www.online-stopwatch.com/eggtimer-countdown/full-screen/</a:t>
            </a: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333375"/>
            <a:ext cx="90043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ekrutacj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873092" cy="62786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12775" y="1600200"/>
            <a:ext cx="3976688" cy="45212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pl-PL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87900" y="1600200"/>
            <a:ext cx="3976688" cy="452120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200" smtClean="0"/>
              <a:t>Agnieszka Dobbek- Szuta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smtClean="0"/>
              <a:t>Psycholog, doradca zawodowy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800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smtClean="0"/>
              <a:t>PPP nr 24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smtClean="0"/>
              <a:t>ul. Rzeczpospolitej 14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800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smtClean="0"/>
              <a:t>Tel. 22 858 20 29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8"/>
            <a:ext cx="4572000" cy="682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POMAGAMY W WYBORZE SZKOŁY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204864"/>
            <a:ext cx="69070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  <a:hlinkClick r:id="rId2"/>
              </a:rPr>
              <a:t>www.edukacja.warszawa.pl</a:t>
            </a:r>
            <a:r>
              <a:rPr lang="pl-PL" dirty="0" smtClean="0">
                <a:solidFill>
                  <a:schemeClr val="tx1"/>
                </a:solidFill>
              </a:rPr>
              <a:t> : informator o szkołach, harmonogram działań oraz informacje o zapisach, dni otwarte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  <a:hlinkClick r:id="rId3"/>
              </a:rPr>
              <a:t>www.otouczelnie.pl</a:t>
            </a:r>
            <a:r>
              <a:rPr lang="pl-PL" dirty="0" smtClean="0">
                <a:solidFill>
                  <a:schemeClr val="tx1"/>
                </a:solidFill>
              </a:rPr>
              <a:t> : wyszukiwarka liceów i techników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  <a:hlinkClick r:id="rId4"/>
              </a:rPr>
              <a:t>www.wybieramszkole.pl</a:t>
            </a:r>
            <a:r>
              <a:rPr lang="pl-PL" dirty="0" smtClean="0">
                <a:solidFill>
                  <a:schemeClr val="tx1"/>
                </a:solidFill>
              </a:rPr>
              <a:t> : wyszukiwarka szkół, harmonogram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hlinkClick r:id="rId5"/>
              </a:rPr>
              <a:t> www.sp169.edupage.org</a:t>
            </a:r>
            <a:r>
              <a:rPr lang="pl-PL" dirty="0" smtClean="0">
                <a:solidFill>
                  <a:schemeClr val="tx1"/>
                </a:solidFill>
              </a:rPr>
              <a:t> : doradztwo zawodowe, filmiki z dni otwartych szkół średnich, materiały do samopoznania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  <a:hlinkClick r:id="rId6"/>
              </a:rPr>
              <a:t>www.mapakarier.org</a:t>
            </a:r>
            <a:r>
              <a:rPr lang="pl-PL" dirty="0" smtClean="0">
                <a:solidFill>
                  <a:schemeClr val="tx1"/>
                </a:solidFill>
              </a:rPr>
              <a:t> : miasto zawodów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HARMONOGRAM EGZAMINÓW</a:t>
            </a:r>
            <a:endParaRPr lang="pl-PL" sz="36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71514"/>
            <a:ext cx="7293818" cy="519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8771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DODATKOWY TERMIN</a:t>
            </a:r>
            <a:endParaRPr lang="pl-PL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707</Words>
  <Application>Microsoft Office PowerPoint</Application>
  <PresentationFormat>Pokaz na ekranie (4:3)</PresentationFormat>
  <Paragraphs>90</Paragraphs>
  <Slides>39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Motyw pakietu Office</vt:lpstr>
      <vt:lpstr>DORADZTWO ZAWODOWE</vt:lpstr>
      <vt:lpstr>PLAN PRACY</vt:lpstr>
      <vt:lpstr>SCHEMAT SYSTEMU EDUKACJI</vt:lpstr>
      <vt:lpstr>Slajd 4</vt:lpstr>
      <vt:lpstr>Slajd 5</vt:lpstr>
      <vt:lpstr>Slajd 6</vt:lpstr>
      <vt:lpstr>POMAGAMY W WYBORZE SZKOŁY</vt:lpstr>
      <vt:lpstr>Slajd 8</vt:lpstr>
      <vt:lpstr>Slajd 9</vt:lpstr>
      <vt:lpstr>CZAS TRWANIA EGZAMINÓW</vt:lpstr>
      <vt:lpstr>ZWOLNIENI Z EGZAMINU</vt:lpstr>
      <vt:lpstr>INNE TERMINY</vt:lpstr>
      <vt:lpstr>Z CZEGO MOŻNA KORZYSTAĆ NA EGZAMINIE:</vt:lpstr>
      <vt:lpstr>PRZED EGZAMINEM</vt:lpstr>
      <vt:lpstr>Slajd 15</vt:lpstr>
      <vt:lpstr>Slajd 16</vt:lpstr>
      <vt:lpstr>Egzamin ósmoklasisty w 2022 r. Język polski </vt:lpstr>
      <vt:lpstr>Egzamin ósmoklasisty w 2022 r. Matematyka</vt:lpstr>
      <vt:lpstr>Egzamin ósmoklasisty w 2021 r. Język obcy nowożytny </vt:lpstr>
      <vt:lpstr>WYMAGANIA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WYMIEŃ 3 ZAWODY:</vt:lpstr>
      <vt:lpstr>QUIZ- ZAWODY PRZYSZŁOŚCI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DORADZTWO ZAWODOWE</dc:title>
  <dc:creator>Kasia Obuchowicz</dc:creator>
  <cp:lastModifiedBy>Kasia Obuchowicz</cp:lastModifiedBy>
  <cp:revision>5</cp:revision>
  <dcterms:created xsi:type="dcterms:W3CDTF">2021-10-05T12:45:18Z</dcterms:created>
  <dcterms:modified xsi:type="dcterms:W3CDTF">2022-11-14T21:59:51Z</dcterms:modified>
</cp:coreProperties>
</file>