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891E1F-3AF3-4EE5-BFEC-D86C0A84EE97}" type="datetimeFigureOut">
              <a:rPr lang="sk-SK" smtClean="0"/>
              <a:pPr/>
              <a:t>30. 6. 2020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8373B3-BAD3-45A1-B59B-C2F5DD4C98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E1F-3AF3-4EE5-BFEC-D86C0A84EE97}" type="datetimeFigureOut">
              <a:rPr lang="sk-SK" smtClean="0"/>
              <a:pPr/>
              <a:t>30. 6. 2020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73B3-BAD3-45A1-B59B-C2F5DD4C98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E1F-3AF3-4EE5-BFEC-D86C0A84EE97}" type="datetimeFigureOut">
              <a:rPr lang="sk-SK" smtClean="0"/>
              <a:pPr/>
              <a:t>30. 6. 2020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73B3-BAD3-45A1-B59B-C2F5DD4C98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891E1F-3AF3-4EE5-BFEC-D86C0A84EE97}" type="datetimeFigureOut">
              <a:rPr lang="sk-SK" smtClean="0"/>
              <a:pPr/>
              <a:t>30. 6. 2020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8373B3-BAD3-45A1-B59B-C2F5DD4C98B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891E1F-3AF3-4EE5-BFEC-D86C0A84EE97}" type="datetimeFigureOut">
              <a:rPr lang="sk-SK" smtClean="0"/>
              <a:pPr/>
              <a:t>30. 6. 2020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8373B3-BAD3-45A1-B59B-C2F5DD4C98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E1F-3AF3-4EE5-BFEC-D86C0A84EE97}" type="datetimeFigureOut">
              <a:rPr lang="sk-SK" smtClean="0"/>
              <a:pPr/>
              <a:t>30. 6. 2020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73B3-BAD3-45A1-B59B-C2F5DD4C98B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E1F-3AF3-4EE5-BFEC-D86C0A84EE97}" type="datetimeFigureOut">
              <a:rPr lang="sk-SK" smtClean="0"/>
              <a:pPr/>
              <a:t>30. 6. 2020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73B3-BAD3-45A1-B59B-C2F5DD4C98B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ransition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891E1F-3AF3-4EE5-BFEC-D86C0A84EE97}" type="datetimeFigureOut">
              <a:rPr lang="sk-SK" smtClean="0"/>
              <a:pPr/>
              <a:t>30. 6. 2020</a:t>
            </a:fld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8373B3-BAD3-45A1-B59B-C2F5DD4C98B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E1F-3AF3-4EE5-BFEC-D86C0A84EE97}" type="datetimeFigureOut">
              <a:rPr lang="sk-SK" smtClean="0"/>
              <a:pPr/>
              <a:t>30. 6. 2020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73B3-BAD3-45A1-B59B-C2F5DD4C98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891E1F-3AF3-4EE5-BFEC-D86C0A84EE97}" type="datetimeFigureOut">
              <a:rPr lang="sk-SK" smtClean="0"/>
              <a:pPr/>
              <a:t>30. 6. 2020</a:t>
            </a:fld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8373B3-BAD3-45A1-B59B-C2F5DD4C98B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891E1F-3AF3-4EE5-BFEC-D86C0A84EE97}" type="datetimeFigureOut">
              <a:rPr lang="sk-SK" smtClean="0"/>
              <a:pPr/>
              <a:t>30. 6. 2020</a:t>
            </a:fld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8373B3-BAD3-45A1-B59B-C2F5DD4C98B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891E1F-3AF3-4EE5-BFEC-D86C0A84EE97}" type="datetimeFigureOut">
              <a:rPr lang="sk-SK" smtClean="0"/>
              <a:pPr/>
              <a:t>30. 6. 2020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8373B3-BAD3-45A1-B59B-C2F5DD4C98B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8000"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zlucka\Rozl&#250;&#269;kov&#225;.mp3" TargetMode="External"/><Relationship Id="rId1" Type="http://schemas.microsoft.com/office/2007/relationships/media" Target="file:///D:\rozlucka\Rozl&#250;&#269;kov&#225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Rozlúčka predškolákov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2019/2020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6" name="Rozlúčkov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7471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aj.2020\1573630161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1" y="530070"/>
            <a:ext cx="4116077" cy="2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maj.2020\1574495455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maj.2020\1575821416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830555" cy="28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maj.2020\15816873522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25" y="3284984"/>
            <a:ext cx="4502629" cy="33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14145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ozlucka\44511010_10206066977151517_877583103724775014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38" y="476672"/>
            <a:ext cx="43364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rozlucka\47398066_10206254180951495_710742811182576435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6" y="476672"/>
            <a:ext cx="3934291" cy="222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rozlucka\52293306_10206563403321861_57445231435616092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6" y="3298295"/>
            <a:ext cx="4823013" cy="272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rozlucka\61617839_2195684647151711_298327250700127436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08" y="3657032"/>
            <a:ext cx="3583648" cy="268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62204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„Začali sme maličkí, končíme ho veľkí, vyletíme do leta, ako z úľa včielky. Z úľa v ktorom múdreli naše detské čielka. Bola nám v ňou kráľovnou Pani učiteľka“. 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Picture 2" descr="F:\fotky2018\IMG_20181016_0955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4" r="7279"/>
          <a:stretch/>
        </p:blipFill>
        <p:spPr bwMode="auto">
          <a:xfrm>
            <a:off x="971600" y="3159294"/>
            <a:ext cx="6872215" cy="32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02683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1" y="1"/>
            <a:ext cx="4971272" cy="35466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10" y="3528321"/>
            <a:ext cx="4977049" cy="32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44158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„Bolo nám tu dobre, dobre s vami, otvárajú sa však školské brány. Veľkej školy budem žiakom, Vám všetkým ostávam kamarátom“.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8194" name="Picture 2" descr="F:\rozlucka\70591942_2373446319375542_834889724777725952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71272"/>
            <a:ext cx="5616624" cy="31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12221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264696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Hlavnej úlohe:</a:t>
            </a:r>
            <a:r>
              <a:rPr lang="sk-SK" dirty="0" smtClean="0">
                <a:solidFill>
                  <a:schemeClr val="accent1"/>
                </a:solidFill>
              </a:rPr>
              <a:t/>
            </a:r>
            <a:br>
              <a:rPr lang="sk-SK" dirty="0" smtClean="0">
                <a:solidFill>
                  <a:schemeClr val="accent1"/>
                </a:solidFill>
              </a:rPr>
            </a:br>
            <a:r>
              <a:rPr lang="sk-SK" dirty="0" smtClean="0">
                <a:solidFill>
                  <a:schemeClr val="accent1"/>
                </a:solidFill>
              </a:rPr>
              <a:t/>
            </a:r>
            <a:br>
              <a:rPr lang="sk-SK" dirty="0" smtClean="0">
                <a:solidFill>
                  <a:schemeClr val="accent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Kristián </a:t>
            </a:r>
            <a:r>
              <a:rPr lang="sk-SK" sz="4400" dirty="0" err="1" smtClean="0">
                <a:solidFill>
                  <a:schemeClr val="tx1"/>
                </a:solidFill>
                <a:latin typeface="Freehand575 BT" panose="03080702030306060204" pitchFamily="66" charset="0"/>
              </a:rPr>
              <a:t>Behina</a:t>
            </a:r>
            <a:r>
              <a:rPr lang="sk-SK" sz="4400" dirty="0" smtClean="0">
                <a:solidFill>
                  <a:schemeClr val="tx1"/>
                </a:solidFill>
              </a:rPr>
              <a:t/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err="1" smtClean="0">
                <a:solidFill>
                  <a:schemeClr val="tx1"/>
                </a:solidFill>
                <a:latin typeface="Freehand575 BT" panose="03080702030306060204" pitchFamily="66" charset="0"/>
              </a:rPr>
              <a:t>Márk</a:t>
            </a:r>
            <a:r>
              <a:rPr lang="sk-SK" sz="4400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 Filo</a:t>
            </a:r>
            <a:r>
              <a:rPr lang="sk-SK" sz="4400" dirty="0" smtClean="0">
                <a:solidFill>
                  <a:schemeClr val="tx1"/>
                </a:solidFill>
              </a:rPr>
              <a:t/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Alexandra F</a:t>
            </a:r>
            <a:r>
              <a:rPr lang="hu-HU" sz="4400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őzőová</a:t>
            </a:r>
            <a:br>
              <a:rPr lang="hu-HU" sz="4400" dirty="0" smtClean="0">
                <a:solidFill>
                  <a:schemeClr val="tx1"/>
                </a:solidFill>
                <a:latin typeface="Freehand575 BT" panose="03080702030306060204" pitchFamily="66" charset="0"/>
              </a:rPr>
            </a:br>
            <a:r>
              <a:rPr lang="hu-HU" sz="4400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Sofia Kaliničová</a:t>
            </a:r>
            <a:br>
              <a:rPr lang="hu-HU" sz="4400" dirty="0" smtClean="0">
                <a:solidFill>
                  <a:schemeClr val="tx1"/>
                </a:solidFill>
                <a:latin typeface="Freehand575 BT" panose="03080702030306060204" pitchFamily="66" charset="0"/>
              </a:rPr>
            </a:br>
            <a:r>
              <a:rPr lang="hu-HU" sz="4400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Mária Olexová</a:t>
            </a:r>
            <a:r>
              <a:rPr lang="hu-HU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/>
            </a:r>
            <a:br>
              <a:rPr lang="hu-HU" dirty="0" smtClean="0">
                <a:solidFill>
                  <a:schemeClr val="tx1"/>
                </a:solidFill>
                <a:latin typeface="Freehand575 BT" panose="03080702030306060204" pitchFamily="66" charset="0"/>
              </a:rPr>
            </a:br>
            <a:r>
              <a:rPr lang="hu-HU" dirty="0">
                <a:latin typeface="Freehand575 BT" panose="03080702030306060204" pitchFamily="66" charset="0"/>
              </a:rPr>
              <a:t/>
            </a:r>
            <a:br>
              <a:rPr lang="hu-HU" dirty="0">
                <a:latin typeface="Freehand575 BT" panose="03080702030306060204" pitchFamily="66" charset="0"/>
              </a:rPr>
            </a:br>
            <a:r>
              <a:rPr lang="hu-HU" dirty="0" smtClean="0">
                <a:solidFill>
                  <a:schemeClr val="tx1"/>
                </a:solidFill>
              </a:rPr>
              <a:t/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Zástup. Riad. </a:t>
            </a:r>
            <a:r>
              <a:rPr lang="hu-HU" sz="3200" dirty="0">
                <a:solidFill>
                  <a:schemeClr val="tx1"/>
                </a:solidFill>
                <a:latin typeface="Broadway" panose="04040905080B02020502" pitchFamily="82" charset="0"/>
              </a:rPr>
              <a:t>p</a:t>
            </a:r>
            <a:r>
              <a:rPr lang="hu-HU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re MŠ: </a:t>
            </a:r>
            <a:r>
              <a:rPr lang="hu-HU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Mária Tamášová</a:t>
            </a:r>
            <a:r>
              <a:rPr lang="hu-HU" dirty="0" smtClean="0">
                <a:solidFill>
                  <a:schemeClr val="tx1"/>
                </a:solidFill>
              </a:rPr>
              <a:t/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Triedna uč.: </a:t>
            </a:r>
            <a:r>
              <a:rPr lang="hu-HU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Mgr. Otília Švajková</a:t>
            </a:r>
            <a:r>
              <a:rPr lang="hu-HU" dirty="0" smtClean="0">
                <a:solidFill>
                  <a:schemeClr val="tx1"/>
                </a:solidFill>
              </a:rPr>
              <a:t/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Asist. </a:t>
            </a:r>
            <a:r>
              <a:rPr lang="hu-HU" sz="3200" dirty="0">
                <a:solidFill>
                  <a:schemeClr val="tx1"/>
                </a:solidFill>
                <a:latin typeface="Broadway" panose="04040905080B02020502" pitchFamily="82" charset="0"/>
              </a:rPr>
              <a:t>u</a:t>
            </a:r>
            <a:r>
              <a:rPr lang="hu-HU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č.: </a:t>
            </a:r>
            <a:r>
              <a:rPr lang="hu-HU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Štefánia Juhászová</a:t>
            </a:r>
            <a:endParaRPr lang="sk-SK" dirty="0">
              <a:solidFill>
                <a:schemeClr val="tx1"/>
              </a:solidFill>
              <a:latin typeface="Freehand575 BT" panose="0308070203030606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75532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sk-SK" sz="4400" b="1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Kristián </a:t>
            </a:r>
            <a:r>
              <a:rPr lang="sk-SK" sz="4400" b="1" dirty="0" err="1" smtClean="0">
                <a:solidFill>
                  <a:schemeClr val="tx1"/>
                </a:solidFill>
                <a:latin typeface="Freehand575 BT" panose="03080702030306060204" pitchFamily="66" charset="0"/>
              </a:rPr>
              <a:t>Behina</a:t>
            </a:r>
            <a:endParaRPr lang="sk-SK" sz="4400" b="1" dirty="0">
              <a:solidFill>
                <a:schemeClr val="tx1"/>
              </a:solidFill>
              <a:latin typeface="Freehand575 BT" panose="0308070203030606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 err="1" smtClean="0">
                <a:latin typeface="Viner Hand ITC" panose="03070502030502020203" pitchFamily="66" charset="0"/>
              </a:rPr>
              <a:t>Srandičky</a:t>
            </a:r>
            <a:r>
              <a:rPr lang="sk-SK" sz="3200" dirty="0" smtClean="0">
                <a:latin typeface="Viner Hand ITC" panose="03070502030502020203" pitchFamily="66" charset="0"/>
              </a:rPr>
              <a:t> a zábava, to je jeho výbava.</a:t>
            </a:r>
          </a:p>
          <a:p>
            <a:pPr marL="0" indent="0">
              <a:buNone/>
            </a:pPr>
            <a:r>
              <a:rPr lang="sk-SK" sz="3200" dirty="0" smtClean="0">
                <a:latin typeface="Viner Hand ITC" panose="03070502030502020203" pitchFamily="66" charset="0"/>
              </a:rPr>
              <a:t>Hneď sa on zamračí, keď sa </a:t>
            </a:r>
          </a:p>
          <a:p>
            <a:pPr marL="0" indent="0">
              <a:buNone/>
            </a:pPr>
            <a:r>
              <a:rPr lang="sk-SK" sz="3200" dirty="0">
                <a:latin typeface="Viner Hand ITC" panose="03070502030502020203" pitchFamily="66" charset="0"/>
              </a:rPr>
              <a:t>s</a:t>
            </a:r>
            <a:r>
              <a:rPr lang="sk-SK" sz="3200" dirty="0" smtClean="0">
                <a:latin typeface="Viner Hand ITC" panose="03070502030502020203" pitchFamily="66" charset="0"/>
              </a:rPr>
              <a:t> hračkou rozlúči.</a:t>
            </a:r>
            <a:endParaRPr lang="sk-SK" sz="3200" dirty="0">
              <a:latin typeface="Viner Hand ITC" panose="03070502030502020203" pitchFamily="66" charset="0"/>
            </a:endParaRPr>
          </a:p>
        </p:txBody>
      </p:sp>
      <p:pic>
        <p:nvPicPr>
          <p:cNvPr id="3074" name="Picture 2" descr="F:\rozlucka\25152401_10204674461979508_730703352410682723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 b="10254"/>
          <a:stretch/>
        </p:blipFill>
        <p:spPr bwMode="auto">
          <a:xfrm>
            <a:off x="6372199" y="269644"/>
            <a:ext cx="2482083" cy="290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rozlucka\52474339_10206563384121381_2074589531771764736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2"/>
          <a:stretch/>
        </p:blipFill>
        <p:spPr bwMode="auto">
          <a:xfrm>
            <a:off x="6228184" y="3259449"/>
            <a:ext cx="2482083" cy="34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rozlucka\71188111_10207452157140151_866089196144558080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750"/>
          <a:stretch/>
        </p:blipFill>
        <p:spPr bwMode="auto">
          <a:xfrm>
            <a:off x="136682" y="3717032"/>
            <a:ext cx="3381717" cy="260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rozlucka\72343819_10207553830121912_2015577123506356224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0185"/>
            <a:ext cx="2159180" cy="34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21770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sk-SK" sz="4000" b="1" dirty="0" err="1" smtClean="0">
                <a:solidFill>
                  <a:schemeClr val="tx1"/>
                </a:solidFill>
                <a:latin typeface="Freehand575 BT" panose="03080702030306060204" pitchFamily="66" charset="0"/>
              </a:rPr>
              <a:t>Márk</a:t>
            </a:r>
            <a:r>
              <a:rPr lang="sk-SK" sz="4000" b="1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 Filo</a:t>
            </a:r>
            <a:endParaRPr lang="sk-SK" sz="4000" b="1" dirty="0">
              <a:solidFill>
                <a:schemeClr val="tx1"/>
              </a:solidFill>
              <a:latin typeface="Freehand575 BT" panose="0308070203030606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 smtClean="0">
                <a:latin typeface="Viner Hand ITC" panose="03070502030502020203" pitchFamily="66" charset="0"/>
              </a:rPr>
              <a:t>Na stoličke sa on mrví,</a:t>
            </a:r>
          </a:p>
          <a:p>
            <a:pPr marL="0" indent="0">
              <a:buNone/>
            </a:pPr>
            <a:r>
              <a:rPr lang="sk-SK" sz="3200" dirty="0">
                <a:latin typeface="Viner Hand ITC" panose="03070502030502020203" pitchFamily="66" charset="0"/>
              </a:rPr>
              <a:t>m</a:t>
            </a:r>
            <a:r>
              <a:rPr lang="sk-SK" sz="3200" dirty="0" smtClean="0">
                <a:latin typeface="Viner Hand ITC" panose="03070502030502020203" pitchFamily="66" charset="0"/>
              </a:rPr>
              <a:t>aďarčinu doma drví.</a:t>
            </a:r>
          </a:p>
          <a:p>
            <a:pPr marL="0" indent="0">
              <a:buNone/>
            </a:pPr>
            <a:r>
              <a:rPr lang="sk-SK" sz="3200" dirty="0" smtClean="0">
                <a:latin typeface="Viner Hand ITC" panose="03070502030502020203" pitchFamily="66" charset="0"/>
              </a:rPr>
              <a:t>Domov stále uteká,</a:t>
            </a:r>
          </a:p>
          <a:p>
            <a:pPr marL="0" indent="0">
              <a:buNone/>
            </a:pPr>
            <a:r>
              <a:rPr lang="sk-SK" sz="3200" dirty="0">
                <a:latin typeface="Viner Hand ITC" panose="03070502030502020203" pitchFamily="66" charset="0"/>
              </a:rPr>
              <a:t>d</a:t>
            </a:r>
            <a:r>
              <a:rPr lang="sk-SK" sz="3200" dirty="0" smtClean="0">
                <a:latin typeface="Viner Hand ITC" panose="03070502030502020203" pitchFamily="66" charset="0"/>
              </a:rPr>
              <a:t>o školy sa však nechystá. </a:t>
            </a:r>
            <a:endParaRPr lang="sk-SK" sz="3200" dirty="0">
              <a:latin typeface="Viner Hand ITC" panose="03070502030502020203" pitchFamily="66" charset="0"/>
            </a:endParaRPr>
          </a:p>
        </p:txBody>
      </p:sp>
      <p:pic>
        <p:nvPicPr>
          <p:cNvPr id="1026" name="Picture 2" descr="F:\rozlucka\15319105_10203038738327439_797206181975701702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7250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rozlucka\15338608_10203038700006481_6471551728255147503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7"/>
          <a:stretch/>
        </p:blipFill>
        <p:spPr bwMode="auto">
          <a:xfrm>
            <a:off x="5796136" y="2780928"/>
            <a:ext cx="2905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rozlucka\71039796_2387927391260768_7148261873442357248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7"/>
          <a:stretch/>
        </p:blipFill>
        <p:spPr bwMode="auto">
          <a:xfrm>
            <a:off x="2320028" y="3415114"/>
            <a:ext cx="3289676" cy="32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rozlucka\72107732_2439729916080515_654213514637030195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9575"/>
            <a:ext cx="1944216" cy="344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2046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sk-SK" sz="4400" b="1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Alexandra F</a:t>
            </a:r>
            <a:r>
              <a:rPr lang="hu-HU" sz="4400" b="1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őzőová</a:t>
            </a:r>
            <a:endParaRPr lang="sk-SK" sz="4400" b="1" dirty="0">
              <a:solidFill>
                <a:schemeClr val="tx1"/>
              </a:solidFill>
              <a:latin typeface="Freehand575 BT" panose="0308070203030606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sk-SK" sz="3200" dirty="0" smtClean="0">
                <a:latin typeface="Viner Hand ITC" panose="03070502030502020203" pitchFamily="66" charset="0"/>
              </a:rPr>
              <a:t>Naša </a:t>
            </a:r>
            <a:r>
              <a:rPr lang="sk-SK" sz="3200" dirty="0" err="1" smtClean="0">
                <a:latin typeface="Viner Hand ITC" panose="03070502030502020203" pitchFamily="66" charset="0"/>
              </a:rPr>
              <a:t>Alexa</a:t>
            </a:r>
            <a:r>
              <a:rPr lang="sk-SK" sz="3200" dirty="0" smtClean="0">
                <a:latin typeface="Viner Hand ITC" panose="03070502030502020203" pitchFamily="66" charset="0"/>
              </a:rPr>
              <a:t> je veselá,</a:t>
            </a:r>
          </a:p>
          <a:p>
            <a:pPr marL="0" indent="0">
              <a:buNone/>
            </a:pPr>
            <a:r>
              <a:rPr lang="sk-SK" sz="3200" dirty="0">
                <a:latin typeface="Viner Hand ITC" panose="03070502030502020203" pitchFamily="66" charset="0"/>
              </a:rPr>
              <a:t>d</a:t>
            </a:r>
            <a:r>
              <a:rPr lang="sk-SK" sz="3200" dirty="0" smtClean="0">
                <a:latin typeface="Viner Hand ITC" panose="03070502030502020203" pitchFamily="66" charset="0"/>
              </a:rPr>
              <a:t>o školy sa poberá.</a:t>
            </a:r>
          </a:p>
          <a:p>
            <a:pPr marL="0" indent="0">
              <a:buNone/>
            </a:pPr>
            <a:r>
              <a:rPr lang="sk-SK" sz="3200" dirty="0" smtClean="0">
                <a:latin typeface="Viner Hand ITC" panose="03070502030502020203" pitchFamily="66" charset="0"/>
              </a:rPr>
              <a:t>Gumu, peračník aj farbičky,</a:t>
            </a:r>
          </a:p>
          <a:p>
            <a:pPr marL="0" indent="0">
              <a:buNone/>
            </a:pPr>
            <a:r>
              <a:rPr lang="sk-SK" sz="3200" dirty="0" smtClean="0">
                <a:latin typeface="Viner Hand ITC" panose="03070502030502020203" pitchFamily="66" charset="0"/>
              </a:rPr>
              <a:t>si položí do svojej aktovky.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123" name="Picture 3" descr="F:\rozlucka\52489258_10206563382761347_3652424138225614848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7" b="29329"/>
          <a:stretch/>
        </p:blipFill>
        <p:spPr bwMode="auto">
          <a:xfrm>
            <a:off x="6079190" y="260649"/>
            <a:ext cx="2556960" cy="31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rozlucka\71956444_2439729869413853_203306175497974579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82888"/>
            <a:ext cx="178879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rozlucka\72287268_10207553824881781_864495885684310016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0"/>
          <a:stretch>
            <a:fillRect/>
          </a:stretch>
        </p:blipFill>
        <p:spPr bwMode="auto">
          <a:xfrm>
            <a:off x="2555776" y="3429000"/>
            <a:ext cx="2028402" cy="31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rozlucka\72339689_10207495317059122_2688111934829494272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" b="15431"/>
          <a:stretch/>
        </p:blipFill>
        <p:spPr bwMode="auto">
          <a:xfrm>
            <a:off x="5292080" y="3543028"/>
            <a:ext cx="3024336" cy="31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4195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792088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Sofia </a:t>
            </a:r>
            <a:r>
              <a:rPr lang="sk-SK" sz="4000" b="1" dirty="0" err="1" smtClean="0">
                <a:solidFill>
                  <a:schemeClr val="tx1"/>
                </a:solidFill>
                <a:latin typeface="Freehand575 BT" panose="03080702030306060204" pitchFamily="66" charset="0"/>
              </a:rPr>
              <a:t>Kaliničová</a:t>
            </a:r>
            <a:endParaRPr lang="sk-SK" sz="4000" b="1" dirty="0">
              <a:solidFill>
                <a:schemeClr val="tx1"/>
              </a:solidFill>
              <a:latin typeface="Freehand575 BT" panose="0308070203030606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 smtClean="0">
                <a:latin typeface="Viner Hand ITC" panose="03070502030502020203" pitchFamily="66" charset="0"/>
              </a:rPr>
              <a:t>Usilovná ako včielka,</a:t>
            </a:r>
          </a:p>
          <a:p>
            <a:pPr marL="0" indent="0">
              <a:buNone/>
            </a:pPr>
            <a:r>
              <a:rPr lang="sk-SK" sz="3200" dirty="0" smtClean="0">
                <a:latin typeface="Viner Hand ITC" panose="03070502030502020203" pitchFamily="66" charset="0"/>
              </a:rPr>
              <a:t>Sofia naša nádej veľká.</a:t>
            </a:r>
          </a:p>
          <a:p>
            <a:pPr marL="0" indent="0">
              <a:buNone/>
            </a:pPr>
            <a:r>
              <a:rPr lang="sk-SK" sz="3200" dirty="0" smtClean="0">
                <a:latin typeface="Viner Hand ITC" panose="03070502030502020203" pitchFamily="66" charset="0"/>
              </a:rPr>
              <a:t>Práce má vždy úhľadné,</a:t>
            </a:r>
          </a:p>
          <a:p>
            <a:pPr marL="0" indent="0">
              <a:buNone/>
            </a:pPr>
            <a:r>
              <a:rPr lang="sk-SK" sz="3200" dirty="0">
                <a:latin typeface="Viner Hand ITC" panose="03070502030502020203" pitchFamily="66" charset="0"/>
              </a:rPr>
              <a:t>ú</a:t>
            </a:r>
            <a:r>
              <a:rPr lang="sk-SK" sz="3200" dirty="0" smtClean="0">
                <a:latin typeface="Viner Hand ITC" panose="03070502030502020203" pitchFamily="66" charset="0"/>
              </a:rPr>
              <a:t>smev je jej znamenie.</a:t>
            </a:r>
            <a:endParaRPr lang="sk-SK" sz="3200" dirty="0">
              <a:latin typeface="Viner Hand ITC" panose="03070502030502020203" pitchFamily="66" charset="0"/>
            </a:endParaRPr>
          </a:p>
        </p:txBody>
      </p:sp>
      <p:pic>
        <p:nvPicPr>
          <p:cNvPr id="7170" name="Picture 2" descr="F:\rozlucka\71822254_10207495317939144_7896996018846171136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8" b="15956"/>
          <a:stretch/>
        </p:blipFill>
        <p:spPr bwMode="auto">
          <a:xfrm>
            <a:off x="5220072" y="260648"/>
            <a:ext cx="3243354" cy="265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rozlucka\72465459_2439730249413815_126258994257225318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84286"/>
            <a:ext cx="1884995" cy="33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rozlucka\75328573_10207613362330180_73028726773944156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03" y="3484286"/>
            <a:ext cx="2470584" cy="32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rozlucka\IMG_20171018_0916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8"/>
          <a:stretch/>
        </p:blipFill>
        <p:spPr bwMode="auto">
          <a:xfrm>
            <a:off x="5192558" y="3284984"/>
            <a:ext cx="3270868" cy="33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40911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sk-SK" sz="4400" b="1" dirty="0" smtClean="0">
                <a:solidFill>
                  <a:schemeClr val="tx1"/>
                </a:solidFill>
                <a:latin typeface="Freehand575 BT" panose="03080702030306060204" pitchFamily="66" charset="0"/>
              </a:rPr>
              <a:t>Mária </a:t>
            </a:r>
            <a:r>
              <a:rPr lang="sk-SK" sz="4400" b="1" dirty="0" err="1" smtClean="0">
                <a:solidFill>
                  <a:schemeClr val="tx1"/>
                </a:solidFill>
                <a:latin typeface="Freehand575 BT" panose="03080702030306060204" pitchFamily="66" charset="0"/>
              </a:rPr>
              <a:t>Olexová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 smtClean="0">
                <a:latin typeface="Viner Hand ITC" panose="03070502030502020203" pitchFamily="66" charset="0"/>
              </a:rPr>
              <a:t>Aj naša </a:t>
            </a:r>
            <a:r>
              <a:rPr lang="sk-SK" sz="3200" dirty="0" err="1" smtClean="0">
                <a:latin typeface="Viner Hand ITC" panose="03070502030502020203" pitchFamily="66" charset="0"/>
              </a:rPr>
              <a:t>Majka</a:t>
            </a:r>
            <a:r>
              <a:rPr lang="sk-SK" sz="3200" dirty="0" smtClean="0">
                <a:latin typeface="Viner Hand ITC" panose="03070502030502020203" pitchFamily="66" charset="0"/>
              </a:rPr>
              <a:t> sa s nami lúči,</a:t>
            </a:r>
          </a:p>
          <a:p>
            <a:pPr marL="0" indent="0">
              <a:buNone/>
            </a:pPr>
            <a:r>
              <a:rPr lang="sk-SK" sz="3200" dirty="0">
                <a:latin typeface="Viner Hand ITC" panose="03070502030502020203" pitchFamily="66" charset="0"/>
              </a:rPr>
              <a:t>t</a:t>
            </a:r>
            <a:r>
              <a:rPr lang="sk-SK" sz="3200" dirty="0" smtClean="0">
                <a:latin typeface="Viner Hand ITC" panose="03070502030502020203" pitchFamily="66" charset="0"/>
              </a:rPr>
              <a:t>iež odchádza do školy.</a:t>
            </a:r>
          </a:p>
          <a:p>
            <a:pPr marL="0" indent="0">
              <a:buNone/>
            </a:pPr>
            <a:r>
              <a:rPr lang="sk-SK" sz="3200" dirty="0" smtClean="0">
                <a:latin typeface="Viner Hand ITC" panose="03070502030502020203" pitchFamily="66" charset="0"/>
              </a:rPr>
              <a:t>Bola s nami dlhý čas,</a:t>
            </a:r>
          </a:p>
          <a:p>
            <a:pPr marL="0" indent="0">
              <a:buNone/>
            </a:pPr>
            <a:r>
              <a:rPr lang="sk-SK" sz="3200" dirty="0">
                <a:latin typeface="Viner Hand ITC" panose="03070502030502020203" pitchFamily="66" charset="0"/>
              </a:rPr>
              <a:t>a</a:t>
            </a:r>
            <a:r>
              <a:rPr lang="sk-SK" sz="3200" dirty="0" smtClean="0">
                <a:latin typeface="Viner Hand ITC" panose="03070502030502020203" pitchFamily="66" charset="0"/>
              </a:rPr>
              <a:t> obľúbil si ju každý z nás.</a:t>
            </a:r>
            <a:endParaRPr lang="sk-SK" sz="3200" dirty="0">
              <a:latin typeface="Viner Hand ITC" panose="03070502030502020203" pitchFamily="66" charset="0"/>
            </a:endParaRPr>
          </a:p>
        </p:txBody>
      </p:sp>
      <p:pic>
        <p:nvPicPr>
          <p:cNvPr id="2050" name="Picture 2" descr="F:\rozlucka\15542375_10203109984828557_8862306815023919908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6" b="9294"/>
          <a:stretch/>
        </p:blipFill>
        <p:spPr bwMode="auto">
          <a:xfrm>
            <a:off x="5720236" y="3645024"/>
            <a:ext cx="2822359" cy="301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rozlucka\16730657_10203342324356900_3706946643449408183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16927" r="12934" b="6671"/>
          <a:stretch/>
        </p:blipFill>
        <p:spPr bwMode="auto">
          <a:xfrm>
            <a:off x="209515" y="3501008"/>
            <a:ext cx="2436863" cy="31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rozlucka\27459901_10204891968777042_5704293866383365560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9" b="8500"/>
          <a:stretch/>
        </p:blipFill>
        <p:spPr bwMode="auto">
          <a:xfrm>
            <a:off x="2934634" y="3501009"/>
            <a:ext cx="2490730" cy="31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rozlucka\72208962_2439730322747141_793207633676232294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80825"/>
            <a:ext cx="1930979" cy="34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15166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89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Spolu strávené chvíle. </a:t>
            </a:r>
            <a:endParaRPr lang="sk-SK" sz="3200" dirty="0">
              <a:solidFill>
                <a:schemeClr val="accent1"/>
              </a:solidFill>
              <a:latin typeface="Broadway" panose="04040905080B02020502" pitchFamily="82" charset="0"/>
            </a:endParaRPr>
          </a:p>
        </p:txBody>
      </p:sp>
      <p:pic>
        <p:nvPicPr>
          <p:cNvPr id="1027" name="Picture 3" descr="F:\maj.2020\1572461628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78033"/>
            <a:ext cx="3612259" cy="291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maj.2020\1576352221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828648"/>
            <a:ext cx="3595593" cy="269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maj.2020\1580571169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5" y="894740"/>
            <a:ext cx="2245721" cy="29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:\rozlucka\72606577_10207526744484788_807565804265537536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13908"/>
            <a:ext cx="4468207" cy="25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98258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232</TotalTime>
  <Words>190</Words>
  <Application>Microsoft Office PowerPoint</Application>
  <PresentationFormat>Prezentácia na obrazovke (4:3)</PresentationFormat>
  <Paragraphs>30</Paragraphs>
  <Slides>13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Broadway</vt:lpstr>
      <vt:lpstr>Century Schoolbook</vt:lpstr>
      <vt:lpstr>Freehand575 BT</vt:lpstr>
      <vt:lpstr>Viner Hand ITC</vt:lpstr>
      <vt:lpstr>Wingdings</vt:lpstr>
      <vt:lpstr>Wingdings 2</vt:lpstr>
      <vt:lpstr>Arkýř</vt:lpstr>
      <vt:lpstr>Rozlúčka predškolákov</vt:lpstr>
      <vt:lpstr>„Bolo nám tu dobre, dobre s vami, otvárajú sa však školské brány. Veľkej školy budem žiakom, Vám všetkým ostávam kamarátom“.</vt:lpstr>
      <vt:lpstr>Hlavnej úlohe:  Kristián Behina Márk Filo Alexandra Főzőová Sofia Kaliničová Mária Olexová   Zástup. Riad. pre MŠ: Mária Tamášová Triedna uč.: Mgr. Otília Švajková Asist. uč.: Štefánia Juhászová</vt:lpstr>
      <vt:lpstr>Kristián Behina</vt:lpstr>
      <vt:lpstr>Márk Filo</vt:lpstr>
      <vt:lpstr>Alexandra Főzőová</vt:lpstr>
      <vt:lpstr>Sofia Kaliničová</vt:lpstr>
      <vt:lpstr>Mária Olexová </vt:lpstr>
      <vt:lpstr>Spolu strávené chvíle. </vt:lpstr>
      <vt:lpstr>Prezentácia programu PowerPoint</vt:lpstr>
      <vt:lpstr>Prezentácia programu PowerPoint</vt:lpstr>
      <vt:lpstr>„Začali sme maličkí, končíme ho veľkí, vyletíme do leta, ako z úľa včielky. Z úľa v ktorom múdreli naše detské čielka. Bola nám v ňou kráľovnou Pani učiteľka“. </vt:lpstr>
      <vt:lpstr>Prezentácia programu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Rozlúčka predškolákov</dc:title>
  <dc:creator>Sabina Švajková</dc:creator>
  <cp:lastModifiedBy>Riaditeľňa</cp:lastModifiedBy>
  <cp:revision>25</cp:revision>
  <dcterms:created xsi:type="dcterms:W3CDTF">2020-06-27T17:49:28Z</dcterms:created>
  <dcterms:modified xsi:type="dcterms:W3CDTF">2020-06-30T07:21:10Z</dcterms:modified>
</cp:coreProperties>
</file>