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93" r:id="rId4"/>
    <p:sldId id="282" r:id="rId5"/>
    <p:sldId id="279" r:id="rId6"/>
    <p:sldId id="290" r:id="rId7"/>
    <p:sldId id="291" r:id="rId8"/>
    <p:sldId id="289" r:id="rId9"/>
    <p:sldId id="280" r:id="rId10"/>
    <p:sldId id="292" r:id="rId11"/>
    <p:sldId id="283" r:id="rId12"/>
    <p:sldId id="281" r:id="rId13"/>
    <p:sldId id="284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D14"/>
    <a:srgbClr val="000000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78" d="100"/>
          <a:sy n="78" d="100"/>
        </p:scale>
        <p:origin x="-126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C7672E-792B-403E-9573-A3663716CB65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87583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B4ED3-9404-41F1-9AC5-9D41201CC589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A50F2-1DAA-4AFE-801B-C64D03F282D4}" type="slidenum">
              <a:rPr lang="en-US" altLang="pl-PL"/>
              <a:pPr/>
              <a:t>10</a:t>
            </a:fld>
            <a:endParaRPr lang="en-US" alt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E2C9E-5E35-4D2F-BB61-48629A48D930}" type="slidenum">
              <a:rPr lang="en-US" altLang="pl-PL"/>
              <a:pPr/>
              <a:t>11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A50F2-1DAA-4AFE-801B-C64D03F282D4}" type="slidenum">
              <a:rPr lang="en-US" altLang="pl-PL"/>
              <a:pPr/>
              <a:t>12</a:t>
            </a:fld>
            <a:endParaRPr lang="en-US" alt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E2C9E-5E35-4D2F-BB61-48629A48D930}" type="slidenum">
              <a:rPr lang="en-US" altLang="pl-PL"/>
              <a:pPr/>
              <a:t>13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E2C9E-5E35-4D2F-BB61-48629A48D930}" type="slidenum">
              <a:rPr lang="en-US" altLang="pl-PL"/>
              <a:pPr/>
              <a:t>2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E2C9E-5E35-4D2F-BB61-48629A48D930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E2C9E-5E35-4D2F-BB61-48629A48D930}" type="slidenum">
              <a:rPr lang="en-US" altLang="pl-PL"/>
              <a:pPr/>
              <a:t>4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A50F2-1DAA-4AFE-801B-C64D03F282D4}" type="slidenum">
              <a:rPr lang="en-US" altLang="pl-PL"/>
              <a:pPr/>
              <a:t>5</a:t>
            </a:fld>
            <a:endParaRPr lang="en-US" alt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A50F2-1DAA-4AFE-801B-C64D03F282D4}" type="slidenum">
              <a:rPr lang="en-US" altLang="pl-PL"/>
              <a:pPr/>
              <a:t>6</a:t>
            </a:fld>
            <a:endParaRPr lang="en-US" alt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A50F2-1DAA-4AFE-801B-C64D03F282D4}" type="slidenum">
              <a:rPr lang="en-US" altLang="pl-PL"/>
              <a:pPr/>
              <a:t>7</a:t>
            </a:fld>
            <a:endParaRPr lang="en-US" alt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A50F2-1DAA-4AFE-801B-C64D03F282D4}" type="slidenum">
              <a:rPr lang="en-US" altLang="pl-PL"/>
              <a:pPr/>
              <a:t>8</a:t>
            </a:fld>
            <a:endParaRPr lang="en-US" alt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A50F2-1DAA-4AFE-801B-C64D03F282D4}" type="slidenum">
              <a:rPr lang="en-US" altLang="pl-PL"/>
              <a:pPr/>
              <a:t>9</a:t>
            </a:fld>
            <a:endParaRPr lang="en-US" alt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l-PL" alt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 smtClean="0"/>
              <a:t>Kliknij, aby edytować styl</a:t>
            </a:r>
            <a:endParaRPr lang="en-US" altLang="pl-P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 smtClean="0"/>
              <a:t>Kliknij, aby edytować styl wzorca podtytułu</a:t>
            </a:r>
            <a:endParaRPr lang="en-US" altLang="pl-PL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01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8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24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643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415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00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82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726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1256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908720"/>
            <a:ext cx="7027887" cy="685800"/>
          </a:xfrm>
        </p:spPr>
        <p:txBody>
          <a:bodyPr/>
          <a:lstStyle/>
          <a:p>
            <a:r>
              <a:rPr lang="pl-PL" sz="2800" b="1" dirty="0">
                <a:solidFill>
                  <a:schemeClr val="bg1"/>
                </a:solidFill>
              </a:rPr>
              <a:t>Dlaczego prawidłowa </a:t>
            </a:r>
            <a:r>
              <a:rPr lang="pl-PL" sz="2800" b="1" dirty="0" smtClean="0">
                <a:solidFill>
                  <a:schemeClr val="bg1"/>
                </a:solidFill>
              </a:rPr>
              <a:t/>
            </a:r>
            <a:br>
              <a:rPr lang="pl-PL" sz="2800" b="1" dirty="0" smtClean="0">
                <a:solidFill>
                  <a:schemeClr val="bg1"/>
                </a:solidFill>
              </a:rPr>
            </a:br>
            <a:r>
              <a:rPr lang="pl-PL" sz="2800" b="1" dirty="0" smtClean="0">
                <a:solidFill>
                  <a:schemeClr val="bg1"/>
                </a:solidFill>
              </a:rPr>
              <a:t>rozgrzewka </a:t>
            </a:r>
            <a:r>
              <a:rPr lang="pl-PL" sz="2800" b="1" dirty="0">
                <a:solidFill>
                  <a:schemeClr val="bg1"/>
                </a:solidFill>
              </a:rPr>
              <a:t>jest taka ważna?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endParaRPr lang="en-US" alt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934200" cy="715963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00"/>
                </a:solidFill>
              </a:rPr>
              <a:t>Etapy rozgrzewki cd.</a:t>
            </a:r>
            <a:endParaRPr lang="en-US" altLang="pl-PL" sz="3500" b="1" dirty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7055296" cy="42672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altLang="pl-PL" sz="2000" b="1" dirty="0" smtClean="0">
                <a:solidFill>
                  <a:srgbClr val="000000"/>
                </a:solidFill>
              </a:rPr>
              <a:t>ETAP III: </a:t>
            </a:r>
            <a:r>
              <a:rPr lang="pl-PL" altLang="pl-PL" sz="2000" dirty="0" smtClean="0">
                <a:solidFill>
                  <a:srgbClr val="000000"/>
                </a:solidFill>
              </a:rPr>
              <a:t>Po rozciąganiu wprowadzamy 2-3 serie ćwiczeń specjalistycznych, angażujących mięśnie, które będą pracowały z największą intensywnością. Obciążenie </a:t>
            </a:r>
            <a:br>
              <a:rPr lang="pl-PL" altLang="pl-PL" sz="2000" dirty="0" smtClean="0">
                <a:solidFill>
                  <a:srgbClr val="000000"/>
                </a:solidFill>
              </a:rPr>
            </a:br>
            <a:r>
              <a:rPr lang="pl-PL" altLang="pl-PL" sz="2000" dirty="0" smtClean="0">
                <a:solidFill>
                  <a:srgbClr val="000000"/>
                </a:solidFill>
              </a:rPr>
              <a:t>powinno być mniejsze niż to, jakie będziemy stosować </a:t>
            </a:r>
            <a:br>
              <a:rPr lang="pl-PL" altLang="pl-PL" sz="2000" dirty="0" smtClean="0">
                <a:solidFill>
                  <a:srgbClr val="000000"/>
                </a:solidFill>
              </a:rPr>
            </a:br>
            <a:r>
              <a:rPr lang="pl-PL" altLang="pl-PL" sz="2000" dirty="0" smtClean="0">
                <a:solidFill>
                  <a:srgbClr val="000000"/>
                </a:solidFill>
              </a:rPr>
              <a:t>w zasadniczej części zajęć. Zwracamy uwagę na </a:t>
            </a:r>
            <a:r>
              <a:rPr lang="pl-PL" altLang="pl-PL" sz="2000" dirty="0" err="1" smtClean="0">
                <a:solidFill>
                  <a:srgbClr val="000000"/>
                </a:solidFill>
              </a:rPr>
              <a:t>zacho-wanie</a:t>
            </a:r>
            <a:r>
              <a:rPr lang="pl-PL" altLang="pl-PL" sz="2000" dirty="0" smtClean="0">
                <a:solidFill>
                  <a:srgbClr val="000000"/>
                </a:solidFill>
              </a:rPr>
              <a:t> odpowiedniej techniki, płynności i pełnego zakresu ruchu.</a:t>
            </a:r>
            <a:br>
              <a:rPr lang="pl-PL" altLang="pl-PL" sz="2000" dirty="0" smtClean="0">
                <a:solidFill>
                  <a:srgbClr val="000000"/>
                </a:solidFill>
              </a:rPr>
            </a:br>
            <a:endParaRPr lang="pl-PL" altLang="pl-PL" sz="20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altLang="pl-PL" sz="2000" b="1" dirty="0" smtClean="0">
                <a:solidFill>
                  <a:srgbClr val="000000"/>
                </a:solidFill>
              </a:rPr>
              <a:t>ETAP IV: </a:t>
            </a:r>
            <a:r>
              <a:rPr lang="pl-PL" altLang="pl-PL" sz="2000" dirty="0" smtClean="0">
                <a:solidFill>
                  <a:srgbClr val="000000"/>
                </a:solidFill>
              </a:rPr>
              <a:t>Po najbardziej intensywnej części treningu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altLang="pl-PL" sz="2000" dirty="0" smtClean="0">
                <a:solidFill>
                  <a:srgbClr val="000000"/>
                </a:solidFill>
              </a:rPr>
              <a:t>wykonujemy część końcową - około 10 minut. Może to być wolny bieg, marsz i koniecznie ćwiczenia rozciągające.</a:t>
            </a:r>
            <a:endParaRPr lang="en-US" altLang="pl-PL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132856"/>
            <a:ext cx="7776864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sz="3500" b="1" dirty="0" smtClean="0">
                <a:solidFill>
                  <a:srgbClr val="000000"/>
                </a:solidFill>
              </a:rPr>
              <a:t>Przykładowa rozgrzewka: </a:t>
            </a:r>
            <a:r>
              <a:rPr lang="pl-PL" sz="3500" b="1" dirty="0">
                <a:solidFill>
                  <a:srgbClr val="000000"/>
                </a:solidFill>
              </a:rPr>
              <a:t/>
            </a:r>
            <a:br>
              <a:rPr lang="pl-PL" sz="3500" b="1" dirty="0">
                <a:solidFill>
                  <a:srgbClr val="000000"/>
                </a:solidFill>
              </a:rPr>
            </a:br>
            <a:endParaRPr lang="en-US" altLang="pl-PL" sz="3500" b="1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636912"/>
            <a:ext cx="9361040" cy="3282950"/>
          </a:xfrm>
        </p:spPr>
        <p:txBody>
          <a:bodyPr/>
          <a:lstStyle/>
          <a:p>
            <a:pPr marL="541338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marsz z wolnego do szybkiego tempa kroków,</a:t>
            </a:r>
            <a:endParaRPr lang="pl-PL" sz="2000" dirty="0">
              <a:solidFill>
                <a:srgbClr val="000000"/>
              </a:solidFill>
            </a:endParaRPr>
          </a:p>
          <a:p>
            <a:pPr marL="541338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marsz ze wznosem nogi ugiętej w kolanie (na zmianę prawa, lewa noga), </a:t>
            </a:r>
            <a:endParaRPr lang="pl-PL" sz="2000" dirty="0">
              <a:solidFill>
                <a:srgbClr val="000000"/>
              </a:solidFill>
            </a:endParaRPr>
          </a:p>
          <a:p>
            <a:pPr marL="541338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krążenie rąk, tułowia- skłony, skrętoskłony,</a:t>
            </a:r>
          </a:p>
          <a:p>
            <a:pPr marL="541338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bieg krokiem skrzyżnym (przeplatanka) w lewo, później w prawo,</a:t>
            </a:r>
          </a:p>
          <a:p>
            <a:pPr marL="541338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bieg truchtem,</a:t>
            </a:r>
            <a:endParaRPr lang="pl-PL" sz="2000" dirty="0">
              <a:solidFill>
                <a:srgbClr val="000000"/>
              </a:solidFill>
            </a:endParaRPr>
          </a:p>
          <a:p>
            <a:pPr marL="541338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podskoki </a:t>
            </a:r>
            <a:r>
              <a:rPr lang="pl-PL" sz="2000" dirty="0" err="1" smtClean="0">
                <a:solidFill>
                  <a:srgbClr val="000000"/>
                </a:solidFill>
              </a:rPr>
              <a:t>jednonóż</a:t>
            </a:r>
            <a:r>
              <a:rPr lang="pl-PL" sz="2000" dirty="0" smtClean="0">
                <a:solidFill>
                  <a:srgbClr val="000000"/>
                </a:solidFill>
              </a:rPr>
              <a:t>, obunóż, </a:t>
            </a:r>
            <a:endParaRPr lang="pl-PL" sz="2000" dirty="0">
              <a:solidFill>
                <a:srgbClr val="000000"/>
              </a:solidFill>
            </a:endParaRPr>
          </a:p>
          <a:p>
            <a:pPr marL="541338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marsz z wysokim wznosem nogi wyprostowanej w kolanie co trzeci krok,</a:t>
            </a:r>
            <a:endParaRPr lang="pl-PL" sz="2000" dirty="0">
              <a:solidFill>
                <a:srgbClr val="000000"/>
              </a:solidFill>
            </a:endParaRPr>
          </a:p>
          <a:p>
            <a:pPr marL="541338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zabawa ożywiająca np. „Berek samolot”, </a:t>
            </a:r>
          </a:p>
          <a:p>
            <a:pPr marL="541338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ćwiczenia rozluźniające (30 - 40s),</a:t>
            </a:r>
          </a:p>
          <a:p>
            <a:pPr marL="541338" indent="-360363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bieg sprinterski na odcinku 25 - 30m.</a:t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/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/>
            </a:r>
            <a:br>
              <a:rPr lang="pl-PL" sz="2000" dirty="0" smtClean="0">
                <a:solidFill>
                  <a:srgbClr val="000000"/>
                </a:solidFill>
              </a:rPr>
            </a:br>
            <a:endParaRPr lang="en-US" altLang="pl-P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68" b="2751"/>
          <a:stretch/>
        </p:blipFill>
        <p:spPr bwMode="auto">
          <a:xfrm>
            <a:off x="2339752" y="273756"/>
            <a:ext cx="5943600" cy="631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89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140968"/>
            <a:ext cx="7776864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5000" b="1" dirty="0" smtClean="0">
                <a:solidFill>
                  <a:srgbClr val="000000"/>
                </a:solidFill>
              </a:rPr>
              <a:t>A więc</a:t>
            </a:r>
            <a:r>
              <a:rPr lang="pl-PL" sz="5000" b="1" dirty="0">
                <a:solidFill>
                  <a:srgbClr val="000000"/>
                </a:solidFill>
              </a:rPr>
              <a:t/>
            </a:r>
            <a:br>
              <a:rPr lang="pl-PL" sz="5000" b="1" dirty="0">
                <a:solidFill>
                  <a:srgbClr val="000000"/>
                </a:solidFill>
              </a:rPr>
            </a:br>
            <a:r>
              <a:rPr lang="pl-PL" sz="5000" b="1" dirty="0">
                <a:solidFill>
                  <a:srgbClr val="000000"/>
                </a:solidFill>
              </a:rPr>
              <a:t> </a:t>
            </a:r>
            <a:r>
              <a:rPr lang="pl-PL" sz="5000" b="1" dirty="0" smtClean="0">
                <a:solidFill>
                  <a:srgbClr val="000000"/>
                </a:solidFill>
              </a:rPr>
              <a:t>   tylko</a:t>
            </a:r>
            <a:r>
              <a:rPr lang="pl-PL" sz="3000" b="1" dirty="0">
                <a:solidFill>
                  <a:srgbClr val="000000"/>
                </a:solidFill>
              </a:rPr>
              <a:t/>
            </a:r>
            <a:br>
              <a:rPr lang="pl-PL" sz="3000" b="1" dirty="0">
                <a:solidFill>
                  <a:srgbClr val="000000"/>
                </a:solidFill>
              </a:rPr>
            </a:br>
            <a:endParaRPr lang="en-US" altLang="pl-PL" sz="3000" b="1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421" y="4509120"/>
            <a:ext cx="1896307" cy="169877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altLang="pl-PL" sz="1600" b="1" u="sng" dirty="0" smtClean="0">
                <a:solidFill>
                  <a:srgbClr val="B92D14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Brawo! </a:t>
            </a:r>
            <a:r>
              <a:rPr lang="pl-PL" altLang="pl-PL" sz="1600" b="1" u="sng" dirty="0">
                <a:solidFill>
                  <a:srgbClr val="B92D14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Z</a:t>
            </a:r>
            <a:r>
              <a:rPr lang="pl-PL" altLang="pl-PL" sz="1600" b="1" u="sng" dirty="0" smtClean="0">
                <a:solidFill>
                  <a:srgbClr val="B92D14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apoznałeś się z prezentacją!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altLang="pl-PL" sz="1600" b="1" u="sng" dirty="0">
                <a:solidFill>
                  <a:srgbClr val="B92D14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Potwierdź na </a:t>
            </a:r>
            <a:r>
              <a:rPr lang="pl-PL" altLang="pl-PL" sz="1600" b="1" u="sng" dirty="0" err="1">
                <a:solidFill>
                  <a:srgbClr val="B92D14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messengerze</a:t>
            </a:r>
            <a:r>
              <a:rPr lang="pl-PL" altLang="pl-PL" sz="1600" b="1" u="sng" dirty="0">
                <a:solidFill>
                  <a:srgbClr val="B92D14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 „Super rozgrzewka</a:t>
            </a:r>
            <a:r>
              <a:rPr lang="pl-PL" altLang="pl-PL" sz="1600" b="1" u="sng" dirty="0" smtClean="0">
                <a:solidFill>
                  <a:srgbClr val="B92D14"/>
                </a:solidFill>
                <a:latin typeface="Cambria" panose="02040503050406030204" pitchFamily="18" charset="0"/>
                <a:cs typeface="Aharoni" panose="02010803020104030203" pitchFamily="2" charset="-79"/>
              </a:rPr>
              <a:t>”.</a:t>
            </a:r>
            <a:endParaRPr lang="en-US" altLang="pl-PL" sz="1600" b="1" u="sng" dirty="0">
              <a:solidFill>
                <a:srgbClr val="B92D14"/>
              </a:solidFill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pic>
        <p:nvPicPr>
          <p:cNvPr id="149507" name="Picture 3" descr="C:\Users\Admin\Desktop\Nowy folder (2)\jj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r="6419"/>
          <a:stretch/>
        </p:blipFill>
        <p:spPr bwMode="auto">
          <a:xfrm>
            <a:off x="2691785" y="2132856"/>
            <a:ext cx="6058677" cy="39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132856"/>
            <a:ext cx="7776864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sz="3000" b="1" dirty="0">
                <a:solidFill>
                  <a:srgbClr val="000000"/>
                </a:solidFill>
              </a:rPr>
              <a:t>Rozgrzewka to </a:t>
            </a:r>
            <a:r>
              <a:rPr lang="pl-PL" sz="3000" b="1" dirty="0" smtClean="0">
                <a:solidFill>
                  <a:srgbClr val="000000"/>
                </a:solidFill>
              </a:rPr>
              <a:t>obowiązkowa </a:t>
            </a:r>
            <a:r>
              <a:rPr lang="pl-PL" sz="3000" b="1" dirty="0">
                <a:solidFill>
                  <a:srgbClr val="000000"/>
                </a:solidFill>
              </a:rPr>
              <a:t>część każdego </a:t>
            </a:r>
            <a:r>
              <a:rPr lang="pl-PL" sz="3000" b="1" dirty="0" smtClean="0">
                <a:solidFill>
                  <a:srgbClr val="000000"/>
                </a:solidFill>
              </a:rPr>
              <a:t>treningu, ponieważ:</a:t>
            </a:r>
            <a:r>
              <a:rPr lang="pl-PL" sz="3000" b="1" dirty="0">
                <a:solidFill>
                  <a:srgbClr val="000000"/>
                </a:solidFill>
              </a:rPr>
              <a:t/>
            </a:r>
            <a:br>
              <a:rPr lang="pl-PL" sz="3000" b="1" dirty="0">
                <a:solidFill>
                  <a:srgbClr val="000000"/>
                </a:solidFill>
              </a:rPr>
            </a:br>
            <a:endParaRPr lang="en-US" altLang="pl-PL" sz="3000" b="1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924944"/>
            <a:ext cx="8496944" cy="32829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Przygotowuje </a:t>
            </a:r>
            <a:r>
              <a:rPr lang="pl-PL" sz="2000" dirty="0">
                <a:solidFill>
                  <a:srgbClr val="000000"/>
                </a:solidFill>
              </a:rPr>
              <a:t>organizm do wysiłku fizycznego poprzez stopniowy wzrost </a:t>
            </a:r>
            <a:r>
              <a:rPr lang="pl-PL" sz="2000" dirty="0" smtClean="0">
                <a:solidFill>
                  <a:srgbClr val="000000"/>
                </a:solidFill>
              </a:rPr>
              <a:t>obciążenia układu </a:t>
            </a:r>
            <a:r>
              <a:rPr lang="pl-PL" sz="2000" dirty="0">
                <a:solidFill>
                  <a:srgbClr val="000000"/>
                </a:solidFill>
              </a:rPr>
              <a:t>sercowo-naczyniowego, nerwowego </a:t>
            </a:r>
            <a:r>
              <a:rPr lang="pl-PL" sz="2000" dirty="0" smtClean="0">
                <a:solidFill>
                  <a:srgbClr val="000000"/>
                </a:solidFill>
              </a:rPr>
              <a:t/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>i </a:t>
            </a:r>
            <a:r>
              <a:rPr lang="pl-PL" sz="2000" dirty="0">
                <a:solidFill>
                  <a:srgbClr val="000000"/>
                </a:solidFill>
              </a:rPr>
              <a:t>mięśniowo-szkieletowego. </a:t>
            </a:r>
            <a:endParaRPr lang="pl-PL" sz="2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Pozwala na optymalne </a:t>
            </a:r>
            <a:r>
              <a:rPr lang="pl-PL" sz="2000" dirty="0">
                <a:solidFill>
                  <a:srgbClr val="000000"/>
                </a:solidFill>
              </a:rPr>
              <a:t>wykorzystanie potencjału psychomotorycznego ćwiczących. </a:t>
            </a:r>
            <a:r>
              <a:rPr lang="pl-PL" sz="2000" dirty="0" smtClean="0">
                <a:solidFill>
                  <a:srgbClr val="000000"/>
                </a:solidFill>
              </a:rPr>
              <a:t>Pozwala zatem osiągnąć lepsze efekty i zmniejsza ryzyko kontuzji. Poprawia koncentrację.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Przyspiesza przemianę materii, co sprzyja utrzymaniu prawidłowej masy ciała. </a:t>
            </a:r>
            <a:br>
              <a:rPr lang="pl-PL" sz="2000" dirty="0" smtClean="0">
                <a:solidFill>
                  <a:srgbClr val="000000"/>
                </a:solidFill>
              </a:rPr>
            </a:br>
            <a:endParaRPr lang="en-US" altLang="pl-PL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Czy warto poświęcać czas na rozgrzewkę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7"/>
          <a:stretch/>
        </p:blipFill>
        <p:spPr bwMode="auto">
          <a:xfrm>
            <a:off x="683568" y="0"/>
            <a:ext cx="7776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3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564904"/>
            <a:ext cx="7776864" cy="792163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pl-PL" sz="3500" b="1" dirty="0" smtClean="0">
                <a:solidFill>
                  <a:srgbClr val="000000"/>
                </a:solidFill>
              </a:rPr>
              <a:t>Rodzaje rozgrzewki:</a:t>
            </a:r>
            <a:br>
              <a:rPr lang="pl-PL" sz="3500" b="1" dirty="0" smtClean="0">
                <a:solidFill>
                  <a:srgbClr val="000000"/>
                </a:solidFill>
              </a:rPr>
            </a:br>
            <a:r>
              <a:rPr lang="pl-PL" sz="3500" b="1" dirty="0" smtClean="0">
                <a:solidFill>
                  <a:srgbClr val="000000"/>
                </a:solidFill>
              </a:rPr>
              <a:t/>
            </a:r>
            <a:br>
              <a:rPr lang="pl-PL" sz="3500" b="1" dirty="0" smtClean="0">
                <a:solidFill>
                  <a:srgbClr val="000000"/>
                </a:solidFill>
              </a:rPr>
            </a:br>
            <a:endParaRPr lang="en-US" altLang="pl-PL" sz="3500" b="1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924944"/>
            <a:ext cx="8496944" cy="32829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Rozgrzewka ogólna.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Rozgrzewka specjalna.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000" dirty="0" smtClean="0">
                <a:solidFill>
                  <a:srgbClr val="000000"/>
                </a:solidFill>
              </a:rPr>
              <a:t>Przykładowe ćwiczenie podczas rozgrzewki specjalnej (rozgrzewka indywidualna).</a:t>
            </a:r>
            <a:br>
              <a:rPr lang="pl-PL" sz="2000" dirty="0" smtClean="0">
                <a:solidFill>
                  <a:srgbClr val="000000"/>
                </a:solidFill>
              </a:rPr>
            </a:br>
            <a:endParaRPr lang="en-US" altLang="pl-PL" sz="2000" dirty="0">
              <a:solidFill>
                <a:srgbClr val="000000"/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/>
          <a:stretch/>
        </p:blipFill>
        <p:spPr bwMode="auto">
          <a:xfrm>
            <a:off x="4572000" y="4509120"/>
            <a:ext cx="3970139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0402" y="548680"/>
            <a:ext cx="6934200" cy="715963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00"/>
                </a:solidFill>
              </a:rPr>
              <a:t>Rozgrzewka ogólna</a:t>
            </a:r>
            <a:endParaRPr lang="en-US" altLang="pl-PL" sz="3500" b="1" dirty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556792"/>
            <a:ext cx="7164288" cy="230425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Angażujemy większość grup mięśniowych ciała i powodu-jemy reakcję ogólnoustrojową: podniesienie tętna, </a:t>
            </a:r>
            <a:r>
              <a:rPr lang="pl-PL" sz="2000" dirty="0" err="1" smtClean="0">
                <a:solidFill>
                  <a:srgbClr val="000000"/>
                </a:solidFill>
              </a:rPr>
              <a:t>pogłę-bienie</a:t>
            </a:r>
            <a:r>
              <a:rPr lang="pl-PL" sz="2000" dirty="0" smtClean="0">
                <a:solidFill>
                  <a:srgbClr val="000000"/>
                </a:solidFill>
              </a:rPr>
              <a:t> oddechu i zwiększenie temperatury ciała. Ta część trwa zwykle około 10-15 minut i składa się z biegu, marszu wykonywanego z niewielkim obciążeniem.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pl-PL" sz="2000" dirty="0" smtClean="0">
              <a:solidFill>
                <a:srgbClr val="000000"/>
              </a:solidFill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8174" r="22801" b="6455"/>
          <a:stretch/>
        </p:blipFill>
        <p:spPr bwMode="auto">
          <a:xfrm>
            <a:off x="3331757" y="3645024"/>
            <a:ext cx="5542845" cy="308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620688"/>
            <a:ext cx="6934200" cy="715963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00"/>
                </a:solidFill>
              </a:rPr>
              <a:t>Rozgrzewka specjalna</a:t>
            </a:r>
            <a:endParaRPr lang="en-US" altLang="pl-PL" sz="3500" b="1" dirty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484784"/>
            <a:ext cx="7164288" cy="42672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000" dirty="0" smtClean="0">
                <a:solidFill>
                  <a:srgbClr val="000000"/>
                </a:solidFill>
              </a:rPr>
              <a:t>Ćwicząca osoba wykonuje ćwiczenia mające ją </a:t>
            </a:r>
            <a:r>
              <a:rPr lang="pl-PL" sz="2000" dirty="0" err="1" smtClean="0">
                <a:solidFill>
                  <a:srgbClr val="000000"/>
                </a:solidFill>
              </a:rPr>
              <a:t>przygo</a:t>
            </a:r>
            <a:r>
              <a:rPr lang="pl-PL" sz="2000" dirty="0" smtClean="0">
                <a:solidFill>
                  <a:srgbClr val="000000"/>
                </a:solidFill>
              </a:rPr>
              <a:t>-</a:t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err="1" smtClean="0">
                <a:solidFill>
                  <a:srgbClr val="000000"/>
                </a:solidFill>
              </a:rPr>
              <a:t>tować</a:t>
            </a:r>
            <a:r>
              <a:rPr lang="pl-PL" sz="2000" dirty="0" smtClean="0">
                <a:solidFill>
                  <a:srgbClr val="000000"/>
                </a:solidFill>
              </a:rPr>
              <a:t> w sposób ukierunkowany do konkretnej dyscypliny sportu jaką ma zamiar się zająć. Zazwyczaj w skład takiej rozgrzewki wchodzą ćwiczenia rozciągające, zwiększające zakres ruchu w stawach, koordynacyjne, podskoki, </a:t>
            </a:r>
            <a:r>
              <a:rPr lang="pl-PL" sz="2000" dirty="0" err="1" smtClean="0">
                <a:solidFill>
                  <a:srgbClr val="000000"/>
                </a:solidFill>
              </a:rPr>
              <a:t>wyma</a:t>
            </a:r>
            <a:r>
              <a:rPr lang="pl-PL" sz="2000" dirty="0" smtClean="0">
                <a:solidFill>
                  <a:srgbClr val="000000"/>
                </a:solidFill>
              </a:rPr>
              <a:t>-</a:t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err="1" smtClean="0">
                <a:solidFill>
                  <a:srgbClr val="000000"/>
                </a:solidFill>
              </a:rPr>
              <a:t>chy</a:t>
            </a:r>
            <a:r>
              <a:rPr lang="pl-PL" sz="2000" dirty="0" smtClean="0">
                <a:solidFill>
                  <a:srgbClr val="000000"/>
                </a:solidFill>
              </a:rPr>
              <a:t> kończyn, skłony i wiele innych.</a:t>
            </a:r>
          </a:p>
        </p:txBody>
      </p:sp>
      <p:pic>
        <p:nvPicPr>
          <p:cNvPr id="158721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6" r="29203"/>
          <a:stretch/>
        </p:blipFill>
        <p:spPr bwMode="auto">
          <a:xfrm>
            <a:off x="5076056" y="4131733"/>
            <a:ext cx="3708896" cy="253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96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836712"/>
            <a:ext cx="6934200" cy="715963"/>
          </a:xfrm>
        </p:spPr>
        <p:txBody>
          <a:bodyPr/>
          <a:lstStyle/>
          <a:p>
            <a:r>
              <a:rPr lang="pl-PL" sz="3600" b="1" dirty="0">
                <a:solidFill>
                  <a:srgbClr val="000000"/>
                </a:solidFill>
              </a:rPr>
              <a:t>R</a:t>
            </a:r>
            <a:r>
              <a:rPr lang="pl-PL" sz="3600" b="1" dirty="0" smtClean="0">
                <a:solidFill>
                  <a:srgbClr val="000000"/>
                </a:solidFill>
              </a:rPr>
              <a:t>ozgrzewka indywidualna</a:t>
            </a:r>
            <a:endParaRPr lang="en-US" altLang="pl-PL" sz="3500" b="1" dirty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700808"/>
            <a:ext cx="7164288" cy="42672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rgbClr val="000000"/>
                </a:solidFill>
              </a:rPr>
              <a:t>P</a:t>
            </a:r>
            <a:r>
              <a:rPr lang="pl-PL" sz="2000" dirty="0" smtClean="0">
                <a:solidFill>
                  <a:srgbClr val="000000"/>
                </a:solidFill>
              </a:rPr>
              <a:t>rzeprowadzana jest zgodnie z indywidualnymi </a:t>
            </a:r>
            <a:r>
              <a:rPr lang="pl-PL" sz="2000" dirty="0" err="1" smtClean="0">
                <a:solidFill>
                  <a:srgbClr val="000000"/>
                </a:solidFill>
              </a:rPr>
              <a:t>predyspo-zycjami</a:t>
            </a:r>
            <a:r>
              <a:rPr lang="pl-PL" sz="2000" dirty="0" smtClean="0">
                <a:solidFill>
                  <a:srgbClr val="000000"/>
                </a:solidFill>
              </a:rPr>
              <a:t> ćwiczącego czy sportowca. Ponieważ konieczność </a:t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>jej prowadzenia zależy od wielu rozmaitych czynników, </a:t>
            </a:r>
            <a:br>
              <a:rPr lang="pl-PL" sz="2000" dirty="0" smtClean="0">
                <a:solidFill>
                  <a:srgbClr val="000000"/>
                </a:solidFill>
              </a:rPr>
            </a:br>
            <a:r>
              <a:rPr lang="pl-PL" sz="2000" dirty="0" smtClean="0">
                <a:solidFill>
                  <a:srgbClr val="000000"/>
                </a:solidFill>
              </a:rPr>
              <a:t>nie można tu jednoznacznie wyznaczyć jej czasu i rodzaju ćwiczeń, które mogę być wyznaczone np. przez chorobę, kontuzję lub specyficzny rodzaj dyscypliny sportowej.</a:t>
            </a:r>
          </a:p>
        </p:txBody>
      </p:sp>
      <p:pic>
        <p:nvPicPr>
          <p:cNvPr id="156674" name="Picture 2" descr="Pin on YOG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t="12512" r="5163" b="14730"/>
          <a:stretch/>
        </p:blipFill>
        <p:spPr bwMode="auto">
          <a:xfrm>
            <a:off x="5004048" y="4293096"/>
            <a:ext cx="3782531" cy="232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3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Rozgrzewka przed treningiem (w siłowi, w klubie, ogólnorozwojowym...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651990" cy="252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8545" y="476672"/>
            <a:ext cx="6934200" cy="715963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00"/>
                </a:solidFill>
              </a:rPr>
              <a:t>Cechy dobrej rozgrzewki</a:t>
            </a:r>
            <a:endParaRPr lang="en-US" altLang="pl-PL" sz="3500" b="1" dirty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423" y="1373430"/>
            <a:ext cx="6934200" cy="42672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dirty="0" smtClean="0">
                <a:solidFill>
                  <a:srgbClr val="000000"/>
                </a:solidFill>
              </a:rPr>
              <a:t>Rozgrzewkę dostosowujemy do indywidualnych potrzeb i rodzaju zajęć sportowych. Powinna trwać 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od 15 do 20 minut, intensywność należy zwiększać stopniowo</a:t>
            </a:r>
            <a:r>
              <a:rPr lang="pl-PL" sz="2200" b="1" dirty="0" smtClean="0">
                <a:solidFill>
                  <a:srgbClr val="000000"/>
                </a:solidFill>
              </a:rPr>
              <a:t>, </a:t>
            </a:r>
            <a:r>
              <a:rPr lang="pl-PL" sz="2200" dirty="0" smtClean="0">
                <a:solidFill>
                  <a:srgbClr val="000000"/>
                </a:solidFill>
              </a:rPr>
              <a:t>ćwiczenia koordynacyjne wykonujemy obustronnie, nie pomijamy ćwiczeń rozciągających 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i rozluźniających.</a:t>
            </a:r>
            <a:endParaRPr lang="en-US" altLang="pl-PL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5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934200" cy="715963"/>
          </a:xfrm>
        </p:spPr>
        <p:txBody>
          <a:bodyPr/>
          <a:lstStyle/>
          <a:p>
            <a:r>
              <a:rPr lang="pl-PL" altLang="pl-PL" sz="3500" b="1" dirty="0" smtClean="0">
                <a:solidFill>
                  <a:srgbClr val="000000"/>
                </a:solidFill>
              </a:rPr>
              <a:t>Etapy rozgrzewki</a:t>
            </a:r>
            <a:endParaRPr lang="en-US" altLang="pl-PL" sz="3500" b="1" dirty="0">
              <a:solidFill>
                <a:srgbClr val="0000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268760"/>
            <a:ext cx="7343328" cy="426720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0000"/>
                </a:solidFill>
              </a:rPr>
              <a:t>ETAP </a:t>
            </a:r>
            <a:r>
              <a:rPr lang="pl-PL" sz="2200" b="1" dirty="0">
                <a:solidFill>
                  <a:srgbClr val="000000"/>
                </a:solidFill>
              </a:rPr>
              <a:t>I: </a:t>
            </a:r>
            <a:r>
              <a:rPr lang="pl-PL" sz="2200" dirty="0">
                <a:solidFill>
                  <a:srgbClr val="000000"/>
                </a:solidFill>
              </a:rPr>
              <a:t>Zaczynamy od truchtu, przechodzimy do </a:t>
            </a:r>
            <a:r>
              <a:rPr lang="pl-PL" sz="2200" dirty="0" smtClean="0">
                <a:solidFill>
                  <a:srgbClr val="000000"/>
                </a:solidFill>
              </a:rPr>
              <a:t/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biegu, po </a:t>
            </a:r>
            <a:r>
              <a:rPr lang="pl-PL" sz="2200" dirty="0">
                <a:solidFill>
                  <a:srgbClr val="000000"/>
                </a:solidFill>
              </a:rPr>
              <a:t>kilku minutach zwalniamy do </a:t>
            </a:r>
            <a:r>
              <a:rPr lang="pl-PL" sz="2200" dirty="0" smtClean="0">
                <a:solidFill>
                  <a:srgbClr val="000000"/>
                </a:solidFill>
              </a:rPr>
              <a:t>truchtu </a:t>
            </a:r>
            <a:br>
              <a:rPr lang="pl-PL" sz="2200" dirty="0" smtClean="0">
                <a:solidFill>
                  <a:srgbClr val="000000"/>
                </a:solidFill>
              </a:rPr>
            </a:br>
            <a:r>
              <a:rPr lang="pl-PL" sz="2200" dirty="0" smtClean="0">
                <a:solidFill>
                  <a:srgbClr val="000000"/>
                </a:solidFill>
              </a:rPr>
              <a:t>w </a:t>
            </a:r>
            <a:r>
              <a:rPr lang="pl-PL" sz="2200" dirty="0">
                <a:solidFill>
                  <a:srgbClr val="000000"/>
                </a:solidFill>
              </a:rPr>
              <a:t>czasie, którego </a:t>
            </a:r>
            <a:r>
              <a:rPr lang="pl-PL" sz="2200" dirty="0" smtClean="0">
                <a:solidFill>
                  <a:srgbClr val="000000"/>
                </a:solidFill>
              </a:rPr>
              <a:t>wykonujemy: ćwiczenia ramion, tułowia, nóg.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altLang="pl-PL" sz="2200" b="1" dirty="0" smtClean="0">
                <a:solidFill>
                  <a:srgbClr val="000000"/>
                </a:solidFill>
              </a:rPr>
              <a:t/>
            </a:r>
            <a:br>
              <a:rPr lang="pl-PL" altLang="pl-PL" sz="2200" b="1" dirty="0" smtClean="0">
                <a:solidFill>
                  <a:srgbClr val="000000"/>
                </a:solidFill>
              </a:rPr>
            </a:br>
            <a:r>
              <a:rPr lang="pl-PL" altLang="pl-PL" sz="2200" b="1" dirty="0" smtClean="0">
                <a:solidFill>
                  <a:srgbClr val="000000"/>
                </a:solidFill>
              </a:rPr>
              <a:t>ETAP II: </a:t>
            </a:r>
            <a:r>
              <a:rPr lang="pl-PL" altLang="pl-PL" sz="2200" dirty="0" smtClean="0">
                <a:solidFill>
                  <a:srgbClr val="000000"/>
                </a:solidFill>
              </a:rPr>
              <a:t>Kontynuujemy, stojąc w miejscu i </a:t>
            </a:r>
            <a:r>
              <a:rPr lang="pl-PL" altLang="pl-PL" sz="2200" dirty="0" err="1" smtClean="0">
                <a:solidFill>
                  <a:srgbClr val="000000"/>
                </a:solidFill>
              </a:rPr>
              <a:t>rozgrze</a:t>
            </a:r>
            <a:r>
              <a:rPr lang="pl-PL" altLang="pl-PL" sz="2200" dirty="0" smtClean="0">
                <a:solidFill>
                  <a:srgbClr val="000000"/>
                </a:solidFill>
              </a:rPr>
              <a:t>-</a:t>
            </a:r>
            <a:br>
              <a:rPr lang="pl-PL" altLang="pl-PL" sz="2200" dirty="0" smtClean="0">
                <a:solidFill>
                  <a:srgbClr val="000000"/>
                </a:solidFill>
              </a:rPr>
            </a:br>
            <a:r>
              <a:rPr lang="pl-PL" altLang="pl-PL" sz="2200" dirty="0" err="1" smtClean="0">
                <a:solidFill>
                  <a:srgbClr val="000000"/>
                </a:solidFill>
              </a:rPr>
              <a:t>wamy</a:t>
            </a:r>
            <a:r>
              <a:rPr lang="pl-PL" altLang="pl-PL" sz="2200" dirty="0" smtClean="0">
                <a:solidFill>
                  <a:srgbClr val="000000"/>
                </a:solidFill>
              </a:rPr>
              <a:t> kolejno stawy i mięśnie - od głowy do stóp. Następnie wykonujemy ćwiczenia rozciągające </a:t>
            </a:r>
            <a:br>
              <a:rPr lang="pl-PL" altLang="pl-PL" sz="2200" dirty="0" smtClean="0">
                <a:solidFill>
                  <a:srgbClr val="000000"/>
                </a:solidFill>
              </a:rPr>
            </a:br>
            <a:r>
              <a:rPr lang="pl-PL" altLang="pl-PL" sz="2200" dirty="0" smtClean="0">
                <a:solidFill>
                  <a:srgbClr val="000000"/>
                </a:solidFill>
              </a:rPr>
              <a:t>(około 10 minut),utrzymując każdą pozycję przez </a:t>
            </a:r>
            <a:br>
              <a:rPr lang="pl-PL" altLang="pl-PL" sz="2200" dirty="0" smtClean="0">
                <a:solidFill>
                  <a:srgbClr val="000000"/>
                </a:solidFill>
              </a:rPr>
            </a:br>
            <a:r>
              <a:rPr lang="pl-PL" altLang="pl-PL" sz="2200" dirty="0" smtClean="0">
                <a:solidFill>
                  <a:srgbClr val="000000"/>
                </a:solidFill>
              </a:rPr>
              <a:t>około 10 sekund.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altLang="pl-PL" sz="2000" b="1" dirty="0" smtClean="0">
                <a:solidFill>
                  <a:srgbClr val="000000"/>
                </a:solidFill>
              </a:rPr>
              <a:t/>
            </a:r>
            <a:br>
              <a:rPr lang="pl-PL" altLang="pl-PL" sz="2000" b="1" dirty="0" smtClean="0">
                <a:solidFill>
                  <a:srgbClr val="000000"/>
                </a:solidFill>
              </a:rPr>
            </a:br>
            <a:endParaRPr lang="en-US" altLang="pl-PL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61218"/>
      </p:ext>
    </p:extLst>
  </p:cSld>
  <p:clrMapOvr>
    <a:masterClrMapping/>
  </p:clrMapOvr>
</p:sld>
</file>

<file path=ppt/theme/theme1.xml><?xml version="1.0" encoding="utf-8"?>
<a:theme xmlns:a="http://schemas.openxmlformats.org/drawingml/2006/main" name="Dlaczego prawidłowa rozgrzewka jest taka ważna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B92D14"/>
      </a:lt2>
      <a:accent1>
        <a:srgbClr val="D34E13"/>
      </a:accent1>
      <a:accent2>
        <a:srgbClr val="DC9009"/>
      </a:accent2>
      <a:accent3>
        <a:srgbClr val="FFFFFF"/>
      </a:accent3>
      <a:accent4>
        <a:srgbClr val="404040"/>
      </a:accent4>
      <a:accent5>
        <a:srgbClr val="E6B2AA"/>
      </a:accent5>
      <a:accent6>
        <a:srgbClr val="C78207"/>
      </a:accent6>
      <a:hlink>
        <a:srgbClr val="EEC63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Dlaczego prawidłowa rozgrzewka jest taka ważna</Template>
  <TotalTime>173</TotalTime>
  <Words>277</Words>
  <Application>Microsoft Office PowerPoint</Application>
  <PresentationFormat>Pokaz na ekranie (4:3)</PresentationFormat>
  <Paragraphs>52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Dlaczego prawidłowa rozgrzewka jest taka ważna</vt:lpstr>
      <vt:lpstr>Dlaczego prawidłowa  rozgrzewka jest taka ważna? </vt:lpstr>
      <vt:lpstr>Rozgrzewka to obowiązkowa część każdego treningu, ponieważ: </vt:lpstr>
      <vt:lpstr>Prezentacja programu PowerPoint</vt:lpstr>
      <vt:lpstr>Rodzaje rozgrzewki:  </vt:lpstr>
      <vt:lpstr>Rozgrzewka ogólna</vt:lpstr>
      <vt:lpstr>Rozgrzewka specjalna</vt:lpstr>
      <vt:lpstr>Rozgrzewka indywidualna</vt:lpstr>
      <vt:lpstr>Cechy dobrej rozgrzewki</vt:lpstr>
      <vt:lpstr>Etapy rozgrzewki</vt:lpstr>
      <vt:lpstr>Etapy rozgrzewki cd.</vt:lpstr>
      <vt:lpstr>Przykładowa rozgrzewka:  </vt:lpstr>
      <vt:lpstr>Prezentacja programu PowerPoint</vt:lpstr>
      <vt:lpstr>A więc     tylko 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prawidłowa  rozgrzewka jest taka ważna?</dc:title>
  <dc:creator>Karolina Kostorz</dc:creator>
  <cp:lastModifiedBy>Michal</cp:lastModifiedBy>
  <cp:revision>16</cp:revision>
  <dcterms:created xsi:type="dcterms:W3CDTF">2020-04-05T06:50:35Z</dcterms:created>
  <dcterms:modified xsi:type="dcterms:W3CDTF">2020-04-18T13:04:54Z</dcterms:modified>
</cp:coreProperties>
</file>