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58" r:id="rId6"/>
    <p:sldId id="269" r:id="rId7"/>
    <p:sldId id="266" r:id="rId8"/>
    <p:sldId id="265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EFF29"/>
    <a:srgbClr val="0000CC"/>
    <a:srgbClr val="003635"/>
    <a:srgbClr val="FF0D97"/>
    <a:srgbClr val="C80064"/>
    <a:srgbClr val="C33A1F"/>
    <a:srgbClr val="FF2549"/>
    <a:srgbClr val="007033"/>
    <a:srgbClr val="D6370C"/>
    <a:srgbClr val="1D3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60" y="2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3175" y="1120876"/>
            <a:ext cx="8008376" cy="171081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426" y="3709218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4" y="22433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15845"/>
            <a:ext cx="8246070" cy="336263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872" y="406537"/>
            <a:ext cx="693788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8186" y="1143000"/>
            <a:ext cx="6961240" cy="3545497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212651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53015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02550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53015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02550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7328" y="504749"/>
            <a:ext cx="5157215" cy="2845613"/>
          </a:xfrm>
        </p:spPr>
        <p:txBody>
          <a:bodyPr>
            <a:normAutofit/>
          </a:bodyPr>
          <a:lstStyle/>
          <a:p>
            <a:r>
              <a:rPr lang="pl-PL" i="1" dirty="0" smtClean="0"/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79853"/>
            <a:ext cx="8613058" cy="201102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sz="7700" b="1" dirty="0" smtClean="0">
                <a:solidFill>
                  <a:srgbClr val="FFFF00"/>
                </a:solidFill>
              </a:rPr>
              <a:t>             Projekt </a:t>
            </a:r>
            <a:r>
              <a:rPr lang="pl-PL" sz="7700" b="1" dirty="0" smtClean="0">
                <a:solidFill>
                  <a:srgbClr val="FFFF00"/>
                </a:solidFill>
              </a:rPr>
              <a:t>unijny</a:t>
            </a:r>
            <a:r>
              <a:rPr lang="pl-PL" sz="9600" b="1" dirty="0" smtClean="0">
                <a:solidFill>
                  <a:srgbClr val="FFFF00"/>
                </a:solidFill>
              </a:rPr>
              <a:t> </a:t>
            </a:r>
            <a:r>
              <a:rPr lang="pl-PL" sz="9600" b="1" dirty="0" smtClean="0">
                <a:solidFill>
                  <a:srgbClr val="FFFF00"/>
                </a:solidFill>
              </a:rPr>
              <a:t>           </a:t>
            </a:r>
            <a:r>
              <a:rPr lang="pl-PL" sz="7700" b="1" dirty="0" smtClean="0">
                <a:solidFill>
                  <a:srgbClr val="FFFF00"/>
                </a:solidFill>
              </a:rPr>
              <a:t>„</a:t>
            </a:r>
            <a:r>
              <a:rPr lang="pl-PL" sz="7700" b="1" dirty="0" err="1" smtClean="0">
                <a:solidFill>
                  <a:srgbClr val="FFFF00"/>
                </a:solidFill>
              </a:rPr>
              <a:t>Edu</a:t>
            </a:r>
            <a:r>
              <a:rPr lang="pl-PL" sz="7700" b="1" dirty="0" smtClean="0">
                <a:solidFill>
                  <a:srgbClr val="FFFF00"/>
                </a:solidFill>
              </a:rPr>
              <a:t>(R)Ewolucja”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4" y="224336"/>
            <a:ext cx="8259098" cy="1150921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srgbClr val="0000CC"/>
                </a:solidFill>
              </a:rPr>
              <a:t>Projekt „</a:t>
            </a:r>
            <a:r>
              <a:rPr lang="pl-PL" b="1" dirty="0" err="1" smtClean="0">
                <a:solidFill>
                  <a:srgbClr val="0000CC"/>
                </a:solidFill>
              </a:rPr>
              <a:t>Edu</a:t>
            </a:r>
            <a:r>
              <a:rPr lang="pl-PL" b="1" dirty="0" smtClean="0">
                <a:solidFill>
                  <a:srgbClr val="0000CC"/>
                </a:solidFill>
              </a:rPr>
              <a:t>(R)Ewolucja”</a:t>
            </a:r>
            <a:br>
              <a:rPr lang="pl-PL" b="1" dirty="0" smtClean="0">
                <a:solidFill>
                  <a:srgbClr val="0000CC"/>
                </a:solidFill>
              </a:rPr>
            </a:b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097280"/>
            <a:ext cx="8246070" cy="368119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to bezpłatne zajęcia pozalekcyjne </a:t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dla prawie 3 tysięcy uczniów </a:t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z 25 bydgoskich szkół podstawowych. </a:t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/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Celem projektu jest poprawa efektywności </a:t>
            </a:r>
          </a:p>
          <a:p>
            <a:pPr algn="ctr">
              <a:buNone/>
            </a:pP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i  jakości kształcenia. </a:t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/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Projekt uzyskał wsparcie ze środków Unii Europejskiej</a:t>
            </a:r>
            <a:b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sz="4200" b="1" dirty="0" smtClean="0">
                <a:solidFill>
                  <a:srgbClr val="0000CC"/>
                </a:solidFill>
                <a:latin typeface="Georgia" pitchFamily="18" charset="0"/>
              </a:rPr>
              <a:t>w ramach Europejskiego Funduszu Społecznego.</a:t>
            </a:r>
          </a:p>
          <a:p>
            <a:pPr algn="ctr">
              <a:buNone/>
            </a:pPr>
            <a:endParaRPr lang="pl-PL" sz="3800" b="1" dirty="0" smtClean="0">
              <a:solidFill>
                <a:srgbClr val="0000CC"/>
              </a:solidFill>
              <a:latin typeface="Georgia" pitchFamily="18" charset="0"/>
            </a:endParaRPr>
          </a:p>
          <a:p>
            <a:pPr algn="ctr">
              <a:buNone/>
            </a:pPr>
            <a:endParaRPr lang="pl-PL" sz="3800" dirty="0" smtClean="0">
              <a:solidFill>
                <a:srgbClr val="0000CC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pl-PL" sz="5100" dirty="0" smtClean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pl-PL" sz="5100" b="1" dirty="0" smtClean="0">
                <a:solidFill>
                  <a:srgbClr val="0000CC"/>
                </a:solidFill>
                <a:latin typeface="Georgia" pitchFamily="18" charset="0"/>
              </a:rPr>
              <a:t>TERMIN REALIZACJI: 01.03.2019 – 30.06.2021 </a:t>
            </a:r>
            <a:r>
              <a:rPr lang="pl-PL" sz="3800" b="1" dirty="0" smtClean="0">
                <a:solidFill>
                  <a:srgbClr val="0000CC"/>
                </a:solidFill>
                <a:latin typeface="Georgia" pitchFamily="18" charset="0"/>
              </a:rPr>
              <a:t/>
            </a:r>
            <a:br>
              <a:rPr lang="pl-PL" sz="3800" b="1" dirty="0" smtClean="0">
                <a:solidFill>
                  <a:srgbClr val="0000CC"/>
                </a:solidFill>
                <a:latin typeface="Georgia" pitchFamily="18" charset="0"/>
              </a:rPr>
            </a:br>
            <a:endParaRPr lang="en-US" sz="3800" dirty="0">
              <a:solidFill>
                <a:srgbClr val="0000CC"/>
              </a:solidFill>
              <a:latin typeface="Georgia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Projekt „</a:t>
            </a:r>
            <a:r>
              <a:rPr lang="pl-PL" b="1" dirty="0" err="1" smtClean="0">
                <a:solidFill>
                  <a:srgbClr val="0000CC"/>
                </a:solidFill>
              </a:rPr>
              <a:t>Edu</a:t>
            </a:r>
            <a:r>
              <a:rPr lang="pl-PL" b="1" dirty="0" smtClean="0">
                <a:solidFill>
                  <a:srgbClr val="0000CC"/>
                </a:solidFill>
              </a:rPr>
              <a:t>(R)Ewolucja”</a:t>
            </a:r>
            <a:br>
              <a:rPr lang="pl-PL" b="1" dirty="0" smtClean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65375" y="1143000"/>
            <a:ext cx="7146949" cy="38752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Uczniowie naszej szkoły w ramach projektu biorą udział w: </a:t>
            </a:r>
          </a:p>
          <a:p>
            <a:pPr>
              <a:buAutoNum type="arabicPeriod"/>
            </a:pPr>
            <a:r>
              <a:rPr lang="pl-PL" dirty="0" smtClean="0">
                <a:solidFill>
                  <a:srgbClr val="0000CC"/>
                </a:solidFill>
                <a:latin typeface="Georgia" pitchFamily="18" charset="0"/>
              </a:rPr>
              <a:t>Zajęciach w zakresie kształtowania i rozwijania kompetencji kluczowych i uniwersalnych niezbędnych na rynku pracy </a:t>
            </a:r>
            <a:r>
              <a:rPr lang="pl-PL" dirty="0" err="1" smtClean="0">
                <a:solidFill>
                  <a:srgbClr val="0000CC"/>
                </a:solidFill>
                <a:latin typeface="Georgia" pitchFamily="18" charset="0"/>
              </a:rPr>
              <a:t>t.j</a:t>
            </a:r>
            <a:r>
              <a:rPr lang="pl-PL" dirty="0" smtClean="0">
                <a:solidFill>
                  <a:srgbClr val="0000CC"/>
                </a:solidFill>
                <a:latin typeface="Georgia" pitchFamily="18" charset="0"/>
              </a:rPr>
              <a:t>.: </a:t>
            </a:r>
          </a:p>
          <a:p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język angielski,</a:t>
            </a:r>
          </a:p>
          <a:p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programowanie i robotyka. </a:t>
            </a:r>
          </a:p>
          <a:p>
            <a:pPr>
              <a:buNone/>
            </a:pPr>
            <a:r>
              <a:rPr lang="pl-PL" dirty="0" smtClean="0">
                <a:solidFill>
                  <a:srgbClr val="0000CC"/>
                </a:solidFill>
                <a:latin typeface="Georgia" pitchFamily="18" charset="0"/>
              </a:rPr>
              <a:t>2. zajęciach 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specjalistycznych i dydaktyczno-wyrównawczych </a:t>
            </a:r>
            <a:r>
              <a:rPr lang="pl-PL" dirty="0" smtClean="0">
                <a:solidFill>
                  <a:srgbClr val="0000CC"/>
                </a:solidFill>
                <a:latin typeface="Georgia" pitchFamily="18" charset="0"/>
              </a:rPr>
              <a:t>dla uczniów  o specjalnych potrzebach edukacyjnych </a:t>
            </a:r>
          </a:p>
          <a:p>
            <a:pPr>
              <a:buNone/>
            </a:pPr>
            <a:r>
              <a:rPr lang="pl-PL" dirty="0" smtClean="0">
                <a:solidFill>
                  <a:srgbClr val="0000CC"/>
                </a:solidFill>
                <a:latin typeface="Georgia" pitchFamily="18" charset="0"/>
              </a:rPr>
              <a:t>3. zajęciach opartych na metodzie eksperymentu 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przyrodniczego z przyrody, chemii  oraz  fizyki.</a:t>
            </a:r>
            <a:endParaRPr lang="pl-PL" dirty="0" smtClean="0">
              <a:solidFill>
                <a:srgbClr val="0000CC"/>
              </a:solidFill>
              <a:latin typeface="Georg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Projekt „</a:t>
            </a:r>
            <a:r>
              <a:rPr lang="pl-PL" b="1" dirty="0" err="1" smtClean="0">
                <a:solidFill>
                  <a:srgbClr val="0000CC"/>
                </a:solidFill>
              </a:rPr>
              <a:t>Edu</a:t>
            </a:r>
            <a:r>
              <a:rPr lang="pl-PL" b="1" dirty="0" smtClean="0">
                <a:solidFill>
                  <a:srgbClr val="0000CC"/>
                </a:solidFill>
              </a:rPr>
              <a:t>(R)Ewolucja”</a:t>
            </a:r>
            <a:br>
              <a:rPr lang="pl-PL" b="1" dirty="0" smtClean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65375" y="1143000"/>
            <a:ext cx="7146949" cy="3875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0000CC"/>
                </a:solidFill>
                <a:latin typeface="Georgia" pitchFamily="18" charset="0"/>
              </a:rPr>
              <a:t>Nasi nauczyciele podnoszą swoje kompetencje i kwalifikacje poprzez udział w szkoleniach i warsztatach przedmiotowych. </a:t>
            </a:r>
          </a:p>
          <a:p>
            <a:pPr>
              <a:buNone/>
            </a:pPr>
            <a:r>
              <a:rPr lang="pl-PL" sz="2400" dirty="0" smtClean="0">
                <a:solidFill>
                  <a:srgbClr val="0000CC"/>
                </a:solidFill>
                <a:latin typeface="Georgia" pitchFamily="18" charset="0"/>
              </a:rPr>
              <a:t>Pracownie przedmiotowe –przyrodnicze, językowe, informatyczne zostały doposażone w  nowoczesne pomoce dydaktyczne, sprzęt TIK </a:t>
            </a:r>
          </a:p>
          <a:p>
            <a:pPr algn="ctr">
              <a:buNone/>
            </a:pPr>
            <a:r>
              <a:rPr lang="pl-PL" sz="2400" b="1" dirty="0" smtClean="0">
                <a:solidFill>
                  <a:srgbClr val="0000CC"/>
                </a:solidFill>
                <a:latin typeface="Georgia" pitchFamily="18" charset="0"/>
              </a:rPr>
              <a:t>wartości : </a:t>
            </a:r>
            <a:r>
              <a:rPr lang="pl-PL" sz="2400" b="1" u="sng" dirty="0" smtClean="0">
                <a:solidFill>
                  <a:srgbClr val="0000CC"/>
                </a:solidFill>
                <a:latin typeface="Georgia" pitchFamily="18" charset="0"/>
              </a:rPr>
              <a:t>151 490,00 zł  </a:t>
            </a:r>
          </a:p>
          <a:p>
            <a:pPr>
              <a:buNone/>
            </a:pPr>
            <a:r>
              <a:rPr lang="pl-PL" sz="2400" dirty="0" smtClean="0">
                <a:solidFill>
                  <a:srgbClr val="0000CC"/>
                </a:solidFill>
                <a:latin typeface="Georgia" pitchFamily="18" charset="0"/>
              </a:rPr>
              <a:t>W ramach realizacji projektu zostanie  również  zmodernizowana szkolna sieć LAN.</a:t>
            </a:r>
          </a:p>
          <a:p>
            <a:pPr>
              <a:buNone/>
            </a:pPr>
            <a:endParaRPr lang="pl-PL" sz="2400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525" y="183391"/>
            <a:ext cx="8093365" cy="109677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                                    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Zajęcia dla uczniów </a:t>
            </a:r>
            <a:b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w                                  </a:t>
            </a:r>
            <a:r>
              <a:rPr lang="pl-PL" b="1" dirty="0" err="1" smtClean="0">
                <a:solidFill>
                  <a:srgbClr val="0000CC"/>
                </a:solidFill>
                <a:latin typeface="Georgia" pitchFamily="18" charset="0"/>
              </a:rPr>
              <a:t>Edu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(R)Ewolucja”</a:t>
            </a:r>
            <a:r>
              <a:rPr lang="pl-PL" b="1" dirty="0" smtClean="0">
                <a:solidFill>
                  <a:srgbClr val="0000CC"/>
                </a:solidFill>
              </a:rPr>
              <a:t/>
            </a:r>
            <a:br>
              <a:rPr lang="pl-PL" b="1" dirty="0" smtClean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l-PL" sz="1800" dirty="0" smtClean="0">
                <a:solidFill>
                  <a:srgbClr val="0000CC"/>
                </a:solidFill>
                <a:latin typeface="Georgia" pitchFamily="18" charset="0"/>
              </a:rPr>
              <a:t>Zajęcia pozalekcyjne dla uczniów rozwijające kompetencje matematyczne dla klas 4-8</a:t>
            </a:r>
            <a:endParaRPr lang="en-US" sz="18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2131" y="2435962"/>
            <a:ext cx="3698739" cy="1842882"/>
          </a:xfrm>
          <a:solidFill>
            <a:srgbClr val="FFC000"/>
          </a:solidFill>
        </p:spPr>
        <p:txBody>
          <a:bodyPr/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HANNA KUJAWA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pl-PL" sz="1800" dirty="0" smtClean="0">
                <a:solidFill>
                  <a:srgbClr val="0000CC"/>
                </a:solidFill>
                <a:latin typeface="Georgia" pitchFamily="18" charset="0"/>
              </a:rPr>
              <a:t>Zajęcia pozalekcyjne dla uczniów rozwijające kompetencje matematyczne dla klas 4-8</a:t>
            </a:r>
            <a:endParaRPr lang="en-US" sz="18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2662" y="2435962"/>
            <a:ext cx="3756366" cy="1842881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MICHAŁ TYRAKOWSKI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9" name="Strzałka w dół 8"/>
          <p:cNvSpPr/>
          <p:nvPr/>
        </p:nvSpPr>
        <p:spPr>
          <a:xfrm>
            <a:off x="2245766" y="2004365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6633666" y="1988516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525" y="183391"/>
            <a:ext cx="8093365" cy="109677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                                    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Zajęcia dla uczniów </a:t>
            </a:r>
            <a:b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w                                  </a:t>
            </a:r>
            <a:r>
              <a:rPr lang="pl-PL" b="1" dirty="0" err="1" smtClean="0">
                <a:solidFill>
                  <a:srgbClr val="0000CC"/>
                </a:solidFill>
                <a:latin typeface="Georgia" pitchFamily="18" charset="0"/>
              </a:rPr>
              <a:t>Edu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(R)Ewolucja”</a:t>
            </a:r>
            <a:r>
              <a:rPr lang="pl-PL" b="1" dirty="0" smtClean="0">
                <a:solidFill>
                  <a:srgbClr val="0000CC"/>
                </a:solidFill>
              </a:rPr>
              <a:t/>
            </a:r>
            <a:br>
              <a:rPr lang="pl-PL" b="1" dirty="0" smtClean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22131" y="1530153"/>
            <a:ext cx="4040188" cy="913124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Zajęcia pozalekcyjne dla uczniów rozwijające kompetencje </a:t>
            </a:r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językowe </a:t>
            </a:r>
          </a:p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JĘZYK ANGIELSKI </a:t>
            </a:r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dla </a:t>
            </a:r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klas </a:t>
            </a:r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1-3</a:t>
            </a:r>
            <a:endParaRPr lang="en-US" sz="16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2131" y="2984602"/>
            <a:ext cx="3698739" cy="1704440"/>
          </a:xfrm>
          <a:solidFill>
            <a:srgbClr val="FFC000"/>
          </a:solidFill>
        </p:spPr>
        <p:txBody>
          <a:bodyPr/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</a:t>
            </a:r>
            <a:r>
              <a:rPr lang="pl-PL" dirty="0" smtClean="0">
                <a:latin typeface="Georgia" pitchFamily="18" charset="0"/>
              </a:rPr>
              <a:t>ANNA ZABURKO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57252" y="1530152"/>
            <a:ext cx="4041775" cy="1103320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Zajęcia pozalekcyjne dla uczniów rozwijające kompetencje językowe </a:t>
            </a:r>
          </a:p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JĘZYK ANGIELSKI dla klas </a:t>
            </a:r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4-8</a:t>
            </a:r>
            <a:endParaRPr lang="en-US" sz="1600" dirty="0" smtClean="0">
              <a:solidFill>
                <a:srgbClr val="0000CC"/>
              </a:solidFill>
              <a:latin typeface="Georgia" pitchFamily="18" charset="0"/>
            </a:endParaRPr>
          </a:p>
          <a:p>
            <a:endParaRPr lang="en-US" sz="18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2662" y="2991917"/>
            <a:ext cx="3756366" cy="160934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</a:t>
            </a:r>
            <a:r>
              <a:rPr lang="pl-PL" dirty="0" smtClean="0">
                <a:latin typeface="Georgia" pitchFamily="18" charset="0"/>
              </a:rPr>
              <a:t>KAROLINA STRĄPOĆ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9" name="Strzałka w dół 8"/>
          <p:cNvSpPr/>
          <p:nvPr/>
        </p:nvSpPr>
        <p:spPr>
          <a:xfrm>
            <a:off x="2231135" y="2494484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6619036" y="2507896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525" y="183391"/>
            <a:ext cx="8093365" cy="109677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                                    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Zajęcia dla uczniów </a:t>
            </a:r>
            <a:b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w                                  </a:t>
            </a:r>
            <a:r>
              <a:rPr lang="pl-PL" b="1" dirty="0" err="1" smtClean="0">
                <a:solidFill>
                  <a:srgbClr val="0000CC"/>
                </a:solidFill>
                <a:latin typeface="Georgia" pitchFamily="18" charset="0"/>
              </a:rPr>
              <a:t>Edu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(R)Ewolucja”</a:t>
            </a:r>
            <a:b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l-PL" sz="1800" dirty="0" smtClean="0">
                <a:solidFill>
                  <a:srgbClr val="0000CC"/>
                </a:solidFill>
              </a:rPr>
              <a:t>Programowanie i robotyka  </a:t>
            </a:r>
          </a:p>
          <a:p>
            <a:r>
              <a:rPr lang="pl-PL" sz="1800" dirty="0" smtClean="0">
                <a:solidFill>
                  <a:srgbClr val="0000CC"/>
                </a:solidFill>
              </a:rPr>
              <a:t> dla klas 1-3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2131" y="2435962"/>
            <a:ext cx="3698739" cy="1842882"/>
          </a:xfrm>
          <a:solidFill>
            <a:srgbClr val="9EFF29"/>
          </a:solidFill>
        </p:spPr>
        <p:txBody>
          <a:bodyPr/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INGA  MURAWSKA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pl-PL" sz="1800" dirty="0" smtClean="0">
                <a:solidFill>
                  <a:srgbClr val="0000CC"/>
                </a:solidFill>
              </a:rPr>
              <a:t>Programowanie i robotyka </a:t>
            </a:r>
            <a:endParaRPr lang="en-US" sz="1800" dirty="0" smtClean="0">
              <a:solidFill>
                <a:srgbClr val="0000CC"/>
              </a:solidFill>
            </a:endParaRPr>
          </a:p>
          <a:p>
            <a:r>
              <a:rPr lang="pl-PL" sz="1800" dirty="0" smtClean="0">
                <a:solidFill>
                  <a:srgbClr val="0000CC"/>
                </a:solidFill>
              </a:rPr>
              <a:t>dla  klas 4-8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2662" y="2435962"/>
            <a:ext cx="3756366" cy="1842881"/>
          </a:xfrm>
          <a:solidFill>
            <a:srgbClr val="9EFF29"/>
          </a:solidFill>
        </p:spPr>
        <p:txBody>
          <a:bodyPr>
            <a:normAutofit/>
          </a:bodyPr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DAWID CZECHOWSKI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9" name="Strzałka w dół 8"/>
          <p:cNvSpPr/>
          <p:nvPr/>
        </p:nvSpPr>
        <p:spPr>
          <a:xfrm>
            <a:off x="2245766" y="2004365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6633666" y="1988516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525" y="183391"/>
            <a:ext cx="8093365" cy="109677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                                    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Zajęcia dla uczniów </a:t>
            </a:r>
            <a:b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w                                  </a:t>
            </a:r>
            <a:r>
              <a:rPr lang="pl-PL" b="1" dirty="0" err="1" smtClean="0">
                <a:solidFill>
                  <a:srgbClr val="0000CC"/>
                </a:solidFill>
                <a:latin typeface="Georgia" pitchFamily="18" charset="0"/>
              </a:rPr>
              <a:t>Edu</a:t>
            </a:r>
            <a: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  <a:t>(R)Ewolucja”</a:t>
            </a:r>
            <a:br>
              <a:rPr lang="pl-PL" b="1" dirty="0" smtClean="0">
                <a:solidFill>
                  <a:srgbClr val="0000CC"/>
                </a:solidFill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22131" y="1530152"/>
            <a:ext cx="4040188" cy="1330091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Indywidualizacji pracy z uczniem o specjalnych potrzebach edukacyjnych-zajęcia wyrównawcze z matematyki</a:t>
            </a:r>
          </a:p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 dla klas 1-3</a:t>
            </a:r>
            <a:endParaRPr lang="en-US" sz="16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2131" y="3423514"/>
            <a:ext cx="3698739" cy="1441094"/>
          </a:xfrm>
          <a:solidFill>
            <a:srgbClr val="FFC000"/>
          </a:solidFill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Georgia" pitchFamily="18" charset="0"/>
              </a:rPr>
              <a:t>Nauczyciele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MARIOLA  KAWECKA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MAŁGORZATA ZUBRYCKA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57252" y="1530152"/>
            <a:ext cx="4359977" cy="1191101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Indywidualizacji pracy z uczniem o specjalnych potrzebach edukacyjnych-zajęcia kompensacyjno –wspierające z  języka polskiego</a:t>
            </a:r>
          </a:p>
          <a:p>
            <a:r>
              <a:rPr lang="pl-PL" sz="1600" dirty="0" smtClean="0">
                <a:solidFill>
                  <a:srgbClr val="0000CC"/>
                </a:solidFill>
                <a:latin typeface="Georgia" pitchFamily="18" charset="0"/>
              </a:rPr>
              <a:t>dla klas 4-8</a:t>
            </a:r>
            <a:endParaRPr lang="en-US" sz="16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2662" y="3284524"/>
            <a:ext cx="3756366" cy="1324051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dirty="0" smtClean="0">
                <a:latin typeface="Georgia" pitchFamily="18" charset="0"/>
              </a:rPr>
              <a:t>Nauczyciel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BEATA KOŁPACKA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9" name="Strzałka w dół 8"/>
          <p:cNvSpPr/>
          <p:nvPr/>
        </p:nvSpPr>
        <p:spPr>
          <a:xfrm>
            <a:off x="2245766" y="2911450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6575145" y="2851711"/>
            <a:ext cx="484632" cy="45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525" y="183391"/>
            <a:ext cx="8093365" cy="109677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00CC"/>
                </a:solidFill>
              </a:rPr>
              <a:t>                                    Zajęcia dla uczniów </a:t>
            </a:r>
            <a:br>
              <a:rPr lang="pl-PL" b="1" dirty="0" smtClean="0">
                <a:solidFill>
                  <a:srgbClr val="0000CC"/>
                </a:solidFill>
              </a:rPr>
            </a:br>
            <a:r>
              <a:rPr lang="pl-PL" b="1" dirty="0" smtClean="0">
                <a:solidFill>
                  <a:srgbClr val="0000CC"/>
                </a:solidFill>
              </a:rPr>
              <a:t>w                                  </a:t>
            </a:r>
            <a:r>
              <a:rPr lang="pl-PL" b="1" dirty="0" err="1" smtClean="0">
                <a:solidFill>
                  <a:srgbClr val="0000CC"/>
                </a:solidFill>
              </a:rPr>
              <a:t>Edu</a:t>
            </a:r>
            <a:r>
              <a:rPr lang="pl-PL" b="1" dirty="0" smtClean="0">
                <a:solidFill>
                  <a:srgbClr val="0000CC"/>
                </a:solidFill>
              </a:rPr>
              <a:t>(R)Ewolucja”</a:t>
            </a:r>
            <a:br>
              <a:rPr lang="pl-PL" b="1" dirty="0" smtClean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530153"/>
            <a:ext cx="8434426" cy="479822"/>
          </a:xfrm>
        </p:spPr>
        <p:txBody>
          <a:bodyPr>
            <a:noAutofit/>
          </a:bodyPr>
          <a:lstStyle/>
          <a:p>
            <a:r>
              <a:rPr lang="pl-PL" sz="1800" dirty="0" smtClean="0">
                <a:solidFill>
                  <a:srgbClr val="0000CC"/>
                </a:solidFill>
                <a:latin typeface="Georgia" pitchFamily="18" charset="0"/>
              </a:rPr>
              <a:t>Zajęcia pozalekcyjne dla uczniów oparte na  metodzie eksperymentu przyrodniczego dla klas 4-8</a:t>
            </a:r>
            <a:endParaRPr lang="en-US" sz="1800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2131" y="2435961"/>
            <a:ext cx="7144199" cy="2362809"/>
          </a:xfrm>
          <a:solidFill>
            <a:srgbClr val="9EFF29"/>
          </a:solidFill>
        </p:spPr>
        <p:txBody>
          <a:bodyPr>
            <a:normAutofit/>
          </a:bodyPr>
          <a:lstStyle/>
          <a:p>
            <a:r>
              <a:rPr lang="pl-PL" dirty="0" smtClean="0">
                <a:latin typeface="Georgia" pitchFamily="18" charset="0"/>
              </a:rPr>
              <a:t>Nauczyciele realizujący zajęcia: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EWA KOLENDA – PRZYRODA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DOROTA ZAPOLNA – CHEMIA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P. MARZENA ŁĄCZNA - FIZYKA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4"/>
          </p:nvPr>
        </p:nvSpPr>
        <p:spPr>
          <a:xfrm>
            <a:off x="6495898" y="2002550"/>
            <a:ext cx="2103129" cy="2276294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Pokaz na ekranie (16:9)</PresentationFormat>
  <Paragraphs>66</Paragraphs>
  <Slides>9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Office Theme</vt:lpstr>
      <vt:lpstr> </vt:lpstr>
      <vt:lpstr>Projekt „Edu(R)Ewolucja” </vt:lpstr>
      <vt:lpstr>Projekt „Edu(R)Ewolucja” </vt:lpstr>
      <vt:lpstr>Projekt „Edu(R)Ewolucja” </vt:lpstr>
      <vt:lpstr>                                    Zajęcia dla uczniów  w                                  Edu(R)Ewolucja” </vt:lpstr>
      <vt:lpstr>                                    Zajęcia dla uczniów  w                                  Edu(R)Ewolucja” </vt:lpstr>
      <vt:lpstr>                                    Zajęcia dla uczniów  w                                  Edu(R)Ewolucja” </vt:lpstr>
      <vt:lpstr>                                    Zajęcia dla uczniów  w                                  Edu(R)Ewolucja” </vt:lpstr>
      <vt:lpstr>                                    Zajęcia dla uczniów  w                                  Edu(R)Ewolucja”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2019-10-30T10:25:42Z</dcterms:modified>
</cp:coreProperties>
</file>