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56" r:id="rId5"/>
    <p:sldId id="334" r:id="rId6"/>
    <p:sldId id="323" r:id="rId7"/>
    <p:sldId id="318" r:id="rId8"/>
    <p:sldId id="319" r:id="rId9"/>
    <p:sldId id="320" r:id="rId10"/>
    <p:sldId id="321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280" r:id="rId23"/>
    <p:sldId id="288" r:id="rId24"/>
    <p:sldId id="275" r:id="rId25"/>
    <p:sldId id="291" r:id="rId26"/>
    <p:sldId id="279" r:id="rId27"/>
    <p:sldId id="310" r:id="rId28"/>
    <p:sldId id="289" r:id="rId29"/>
  </p:sldIdLst>
  <p:sldSz cx="13439775" cy="7559675"/>
  <p:notesSz cx="9926638" cy="6797675"/>
  <p:defaultTextStyle>
    <a:defPPr>
      <a:defRPr lang="sk-SK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697">
          <p15:clr>
            <a:srgbClr val="A4A3A4"/>
          </p15:clr>
        </p15:guide>
        <p15:guide id="4" pos="867">
          <p15:clr>
            <a:srgbClr val="A4A3A4"/>
          </p15:clr>
        </p15:guide>
        <p15:guide id="5" orient="horz" pos="1153">
          <p15:clr>
            <a:srgbClr val="A4A3A4"/>
          </p15:clr>
        </p15:guide>
        <p15:guide id="6" pos="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2"/>
    <a:srgbClr val="FF671F"/>
    <a:srgbClr val="B0B0B2"/>
    <a:srgbClr val="BAB9B8"/>
    <a:srgbClr val="AB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redný štýl 1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2686" autoAdjust="0"/>
  </p:normalViewPr>
  <p:slideViewPr>
    <p:cSldViewPr snapToGrid="0">
      <p:cViewPr varScale="1">
        <p:scale>
          <a:sx n="36" d="100"/>
          <a:sy n="36" d="100"/>
        </p:scale>
        <p:origin x="976" y="48"/>
      </p:cViewPr>
      <p:guideLst>
        <p:guide orient="horz" pos="2381"/>
        <p:guide pos="4234"/>
        <p:guide orient="horz" pos="697"/>
        <p:guide pos="867"/>
        <p:guide orient="horz" pos="1153"/>
        <p:guide pos="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1E3E-F1B5-4486-A936-ECA04C24EC1A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65A6-AB45-478A-AA2E-A6366A7E3E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09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8E03-ADCE-4DB4-933F-DF655F7034AC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6A9F-9E2E-490A-9A42-1706575DE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818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* Štátna objednávka je dotovanou službou na základe Zmluvy o dopravných službách vo verejnom záujme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26A9F-9E2E-490A-9A42-1706575DE00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2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26A9F-9E2E-490A-9A42-1706575DE00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81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a stran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7987" y="947160"/>
            <a:ext cx="2859836" cy="1780200"/>
          </a:xfrm>
          <a:prstGeom prst="rect">
            <a:avLst/>
          </a:prstGeom>
        </p:spPr>
      </p:pic>
      <p:sp>
        <p:nvSpPr>
          <p:cNvPr id="7" name="Obdĺžnik 6"/>
          <p:cNvSpPr/>
          <p:nvPr userDrawn="1"/>
        </p:nvSpPr>
        <p:spPr>
          <a:xfrm>
            <a:off x="1831881" y="3729788"/>
            <a:ext cx="11607895" cy="900000"/>
          </a:xfrm>
          <a:prstGeom prst="rect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53" dirty="0"/>
              <a:t>  </a:t>
            </a:r>
          </a:p>
        </p:txBody>
      </p:sp>
      <p:sp>
        <p:nvSpPr>
          <p:cNvPr id="8" name="Ovál 7"/>
          <p:cNvSpPr/>
          <p:nvPr userDrawn="1"/>
        </p:nvSpPr>
        <p:spPr>
          <a:xfrm>
            <a:off x="1381881" y="3729788"/>
            <a:ext cx="900000" cy="900000"/>
          </a:xfrm>
          <a:prstGeom prst="ellipse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4645" y="3894860"/>
            <a:ext cx="10713244" cy="688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813" y="4669259"/>
            <a:ext cx="10936157" cy="4437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FF671F"/>
                </a:solidFill>
                <a:latin typeface="Raleway SemiBold" panose="020B0703030101060003" pitchFamily="34" charset="-18"/>
              </a:defRPr>
            </a:lvl1pPr>
          </a:lstStyle>
          <a:p>
            <a:pPr lvl="0"/>
            <a:r>
              <a:rPr lang="sk-SK" dirty="0"/>
              <a:t>Podnadpis prezentácie</a:t>
            </a:r>
          </a:p>
        </p:txBody>
      </p:sp>
    </p:spTree>
    <p:extLst>
      <p:ext uri="{BB962C8B-B14F-4D97-AF65-F5344CB8AC3E}">
        <p14:creationId xmlns:p14="http://schemas.microsoft.com/office/powerpoint/2010/main" val="319455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1" y="2926730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8" name="Ovál 7"/>
          <p:cNvSpPr/>
          <p:nvPr userDrawn="1"/>
        </p:nvSpPr>
        <p:spPr>
          <a:xfrm>
            <a:off x="11323672" y="2926721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008" y="3004327"/>
            <a:ext cx="662625" cy="432450"/>
          </a:xfrm>
          <a:prstGeom prst="rect">
            <a:avLst/>
          </a:prstGeom>
        </p:spPr>
      </p:pic>
      <p:sp>
        <p:nvSpPr>
          <p:cNvPr id="12" name="Zástupný symbol textu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45554" y="2942249"/>
            <a:ext cx="9270195" cy="4957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sk-SK" dirty="0"/>
              <a:t>NADPIS SEKCIE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7" y="3635540"/>
            <a:ext cx="8645812" cy="298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808082"/>
                </a:solidFill>
              </a:defRPr>
            </a:lvl1pPr>
          </a:lstStyle>
          <a:p>
            <a:pPr lvl="0"/>
            <a:r>
              <a:rPr lang="sk-SK" dirty="0"/>
              <a:t>Podnadpis sekcie</a:t>
            </a:r>
          </a:p>
        </p:txBody>
      </p:sp>
    </p:spTree>
    <p:extLst>
      <p:ext uri="{BB962C8B-B14F-4D97-AF65-F5344CB8AC3E}">
        <p14:creationId xmlns:p14="http://schemas.microsoft.com/office/powerpoint/2010/main" val="17927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bez odraz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1" name="Ovál 10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45554" y="1923002"/>
            <a:ext cx="9843236" cy="43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08082"/>
                </a:solidFill>
                <a:latin typeface="Raleway Black" panose="020B0A03030101060003" pitchFamily="34" charset="-18"/>
              </a:defRPr>
            </a:lvl1pPr>
            <a:lvl2pPr marL="503914" indent="0">
              <a:buNone/>
              <a:defRPr sz="2400">
                <a:latin typeface="Raleway Black" panose="020B0A03030101060003" pitchFamily="34" charset="-18"/>
              </a:defRPr>
            </a:lvl2pPr>
            <a:lvl3pPr marL="1007829" indent="0">
              <a:buNone/>
              <a:defRPr sz="2400">
                <a:latin typeface="Raleway Black" panose="020B0A03030101060003" pitchFamily="34" charset="-18"/>
              </a:defRPr>
            </a:lvl3pPr>
            <a:lvl4pPr marL="1511744" indent="0">
              <a:buNone/>
              <a:defRPr sz="2400">
                <a:latin typeface="Raleway Black" panose="020B0A03030101060003" pitchFamily="34" charset="-18"/>
              </a:defRPr>
            </a:lvl4pPr>
            <a:lvl5pPr marL="2015658" indent="0">
              <a:buNone/>
              <a:defRPr sz="2400">
                <a:latin typeface="Raleway Black" panose="020B0A03030101060003" pitchFamily="34" charset="-18"/>
              </a:defRPr>
            </a:lvl5pPr>
          </a:lstStyle>
          <a:p>
            <a:pPr lvl="0"/>
            <a:r>
              <a:rPr lang="sk-SK" dirty="0"/>
              <a:t>Nadpis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5"/>
          </p:nvPr>
        </p:nvSpPr>
        <p:spPr>
          <a:xfrm>
            <a:off x="1645554" y="2362963"/>
            <a:ext cx="9843236" cy="41555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808082"/>
                </a:solidFill>
              </a:defRPr>
            </a:lvl1pPr>
            <a:lvl2pPr marL="503914" indent="0">
              <a:buFontTx/>
              <a:buNone/>
              <a:defRPr sz="2400">
                <a:solidFill>
                  <a:srgbClr val="808082"/>
                </a:solidFill>
              </a:defRPr>
            </a:lvl2pPr>
            <a:lvl3pPr marL="1007829" indent="0">
              <a:buFontTx/>
              <a:buNone/>
              <a:defRPr sz="2400">
                <a:solidFill>
                  <a:srgbClr val="808082"/>
                </a:solidFill>
              </a:defRPr>
            </a:lvl3pPr>
            <a:lvl4pPr marL="1511744" indent="0">
              <a:buFontTx/>
              <a:buNone/>
              <a:defRPr sz="2400">
                <a:solidFill>
                  <a:srgbClr val="808082"/>
                </a:solidFill>
              </a:defRPr>
            </a:lvl4pPr>
            <a:lvl5pPr marL="2015658" indent="0">
              <a:buFontTx/>
              <a:buNone/>
              <a:defRPr sz="2400">
                <a:solidFill>
                  <a:srgbClr val="80808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62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_textové úrovne s odra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3" name="Ovál 12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45554" y="1923002"/>
            <a:ext cx="9843236" cy="43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08082"/>
                </a:solidFill>
                <a:latin typeface="Raleway Black" panose="020B0A03030101060003" pitchFamily="34" charset="-18"/>
              </a:defRPr>
            </a:lvl1pPr>
            <a:lvl2pPr marL="503914" indent="0">
              <a:buNone/>
              <a:defRPr sz="2400">
                <a:latin typeface="Raleway Black" panose="020B0A03030101060003" pitchFamily="34" charset="-18"/>
              </a:defRPr>
            </a:lvl2pPr>
            <a:lvl3pPr marL="1007829" indent="0">
              <a:buNone/>
              <a:defRPr sz="2400">
                <a:latin typeface="Raleway Black" panose="020B0A03030101060003" pitchFamily="34" charset="-18"/>
              </a:defRPr>
            </a:lvl3pPr>
            <a:lvl4pPr marL="1511744" indent="0">
              <a:buNone/>
              <a:defRPr sz="2400">
                <a:latin typeface="Raleway Black" panose="020B0A03030101060003" pitchFamily="34" charset="-18"/>
              </a:defRPr>
            </a:lvl4pPr>
            <a:lvl5pPr marL="2015658" indent="0">
              <a:buNone/>
              <a:defRPr sz="2400">
                <a:latin typeface="Raleway Black" panose="020B0A03030101060003" pitchFamily="34" charset="-18"/>
              </a:defRPr>
            </a:lvl5pPr>
          </a:lstStyle>
          <a:p>
            <a:pPr lvl="0"/>
            <a:r>
              <a:rPr lang="sk-SK" dirty="0"/>
              <a:t>Nadpis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5"/>
          </p:nvPr>
        </p:nvSpPr>
        <p:spPr>
          <a:xfrm>
            <a:off x="1645558" y="2362963"/>
            <a:ext cx="9970875" cy="41555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08082"/>
                </a:solidFill>
              </a:defRPr>
            </a:lvl1pPr>
            <a:lvl2pPr>
              <a:defRPr sz="2400">
                <a:solidFill>
                  <a:srgbClr val="808082"/>
                </a:solidFill>
              </a:defRPr>
            </a:lvl2pPr>
            <a:lvl3pPr>
              <a:defRPr sz="2400">
                <a:solidFill>
                  <a:srgbClr val="808082"/>
                </a:solidFill>
              </a:defRPr>
            </a:lvl3pPr>
            <a:lvl4pPr>
              <a:defRPr sz="2400">
                <a:solidFill>
                  <a:srgbClr val="808082"/>
                </a:solidFill>
              </a:defRPr>
            </a:lvl4pPr>
            <a:lvl5pPr>
              <a:defRPr sz="2400">
                <a:solidFill>
                  <a:srgbClr val="80808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340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hlavicka a patic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3" name="Ovál 12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47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a str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2662" y="3815248"/>
            <a:ext cx="2214450" cy="1378458"/>
          </a:xfrm>
          <a:prstGeom prst="rect">
            <a:avLst/>
          </a:prstGeom>
        </p:spPr>
      </p:pic>
      <p:sp>
        <p:nvSpPr>
          <p:cNvPr id="2" name="BlokTextu 1"/>
          <p:cNvSpPr txBox="1"/>
          <p:nvPr userDrawn="1"/>
        </p:nvSpPr>
        <p:spPr>
          <a:xfrm>
            <a:off x="2823780" y="6024713"/>
            <a:ext cx="7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rgbClr val="FF671F"/>
                </a:solidFill>
                <a:latin typeface="Raleway SemiBold" panose="020B0703030101060003" pitchFamily="34" charset="-18"/>
              </a:rPr>
              <a:t>Železničná spoločnosť Slovensko, a. s.</a:t>
            </a:r>
          </a:p>
          <a:p>
            <a:pPr algn="ctr"/>
            <a:r>
              <a:rPr lang="sk-SK" sz="1400" dirty="0">
                <a:solidFill>
                  <a:srgbClr val="FF671F"/>
                </a:solidFill>
                <a:latin typeface="Raleway Light" panose="020B0403030101060003" pitchFamily="34" charset="-18"/>
              </a:rPr>
              <a:t>Rožňavská 1, 832 72 Bratislava 3, Slovenská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641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4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037731" y="2402248"/>
            <a:ext cx="11591929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2864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9" r:id="rId4"/>
    <p:sldLayoutId id="2147483680" r:id="rId5"/>
    <p:sldLayoutId id="2147483677" r:id="rId6"/>
    <p:sldLayoutId id="2147483678" r:id="rId7"/>
  </p:sldLayoutIdLst>
  <p:txStyles>
    <p:titleStyle>
      <a:lvl1pPr algn="l" defTabSz="1007829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7" indent="-251957" algn="l" defTabSz="100782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rgbClr val="808082"/>
          </a:solidFill>
          <a:latin typeface="+mn-lt"/>
          <a:ea typeface="+mn-ea"/>
          <a:cs typeface="+mn-cs"/>
        </a:defRPr>
      </a:lvl1pPr>
      <a:lvl2pPr marL="75587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rgbClr val="808082"/>
          </a:solidFill>
          <a:latin typeface="+mn-lt"/>
          <a:ea typeface="+mn-ea"/>
          <a:cs typeface="+mn-cs"/>
        </a:defRPr>
      </a:lvl2pPr>
      <a:lvl3pPr marL="1259787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rgbClr val="808082"/>
          </a:solidFill>
          <a:latin typeface="+mn-lt"/>
          <a:ea typeface="+mn-ea"/>
          <a:cs typeface="+mn-cs"/>
        </a:defRPr>
      </a:lvl3pPr>
      <a:lvl4pPr marL="176370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808082"/>
          </a:solidFill>
          <a:latin typeface="+mn-lt"/>
          <a:ea typeface="+mn-ea"/>
          <a:cs typeface="+mn-cs"/>
        </a:defRPr>
      </a:lvl4pPr>
      <a:lvl5pPr marL="2267616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808082"/>
          </a:solidFill>
          <a:latin typeface="+mn-lt"/>
          <a:ea typeface="+mn-ea"/>
          <a:cs typeface="+mn-cs"/>
        </a:defRPr>
      </a:lvl5pPr>
      <a:lvl6pPr marL="277153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445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359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274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9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4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8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7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487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03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ual@slovakrail.sk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>
          <a:xfrm>
            <a:off x="1374645" y="3894860"/>
            <a:ext cx="11396810" cy="688267"/>
          </a:xfrm>
        </p:spPr>
        <p:txBody>
          <a:bodyPr/>
          <a:lstStyle/>
          <a:p>
            <a:r>
              <a:rPr lang="sk-SK" dirty="0"/>
              <a:t>Duálne vzdelávanie ZSSK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          Štúdium, ktoré má zmysel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6871419-28A9-4C1B-863C-7F75B08F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0"/>
            <a:ext cx="13495419" cy="75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052702" y="1470826"/>
            <a:ext cx="9843236" cy="439961"/>
          </a:xfrm>
        </p:spPr>
        <p:txBody>
          <a:bodyPr/>
          <a:lstStyle/>
          <a:p>
            <a:r>
              <a:rPr lang="sk-SK" dirty="0"/>
              <a:t>Sme stabilný zamestnávateľ s históriou siahajúcou do roku 1848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10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4"/>
          <a:stretch/>
        </p:blipFill>
        <p:spPr>
          <a:xfrm>
            <a:off x="661744" y="2021307"/>
            <a:ext cx="4901973" cy="311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21" y="3003000"/>
            <a:ext cx="6053179" cy="388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Šípka doprava 10"/>
          <p:cNvSpPr/>
          <p:nvPr/>
        </p:nvSpPr>
        <p:spPr>
          <a:xfrm>
            <a:off x="3567952" y="5289926"/>
            <a:ext cx="2952750" cy="1241646"/>
          </a:xfrm>
          <a:prstGeom prst="rightArrow">
            <a:avLst/>
          </a:prstGeom>
          <a:solidFill>
            <a:srgbClr val="FF671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ideme vlakom</a:t>
            </a:r>
          </a:p>
        </p:txBody>
      </p:sp>
    </p:spTree>
    <p:extLst>
      <p:ext uri="{BB962C8B-B14F-4D97-AF65-F5344CB8AC3E}">
        <p14:creationId xmlns:p14="http://schemas.microsoft.com/office/powerpoint/2010/main" val="7403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052702" y="1470826"/>
            <a:ext cx="9843236" cy="439961"/>
          </a:xfrm>
        </p:spPr>
        <p:txBody>
          <a:bodyPr/>
          <a:lstStyle/>
          <a:p>
            <a:r>
              <a:rPr lang="sk-SK" dirty="0"/>
              <a:t>Národný dopravca a líder v železničnej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052703" y="2278933"/>
            <a:ext cx="6192924" cy="45393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Obsluhujeme celkom </a:t>
            </a:r>
            <a:r>
              <a:rPr lang="sk-SK" b="1" dirty="0"/>
              <a:t>708 staníc a zastávok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Integrujeme sa v rámci integrovaných dopravných systémov na Slovensku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Väčšinu vlakov ZSSK prevádzkuje v rozsahu štátnej objednávky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Okrem štátnej objednávky firma prevádzkuje aj IC vlaky ZSSK - fungujú ako komerčný produkt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Spájame Slovensko </a:t>
            </a:r>
            <a:r>
              <a:rPr lang="sk-SK" b="1" dirty="0"/>
              <a:t>s celou Európou a so svetom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7" name="Obrázok 6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C555DEE9-6A43-4650-A019-81FE6F6CB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45" y="2184399"/>
            <a:ext cx="3349897" cy="4424865"/>
          </a:xfrm>
          <a:prstGeom prst="rect">
            <a:avLst/>
          </a:prstGeom>
        </p:spPr>
      </p:pic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8251E000-CBA0-49CB-9656-8BFB548AA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293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425CDE42-264A-4254-87FB-2B458AE09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>
          <a:xfrm>
            <a:off x="770987" y="1123120"/>
            <a:ext cx="10430413" cy="58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13</a:t>
            </a:r>
          </a:p>
          <a:p>
            <a:endParaRPr lang="sk-SK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FD5D59BF-BCF6-4302-96B2-2161FD5F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3" y="1284976"/>
            <a:ext cx="11747584" cy="54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3809612" y="1427905"/>
            <a:ext cx="4890898" cy="439961"/>
          </a:xfrm>
        </p:spPr>
        <p:txBody>
          <a:bodyPr>
            <a:normAutofit/>
          </a:bodyPr>
          <a:lstStyle/>
          <a:p>
            <a:r>
              <a:rPr lang="sk-SK" b="1" cap="small" dirty="0"/>
              <a:t>Aktuálne smerovanie spoločnosti 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14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2110EB1-3AAB-4189-A387-7EF40AA3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74" y="1310639"/>
            <a:ext cx="2247451" cy="5604925"/>
          </a:xfrm>
          <a:prstGeom prst="rect">
            <a:avLst/>
          </a:prstGeom>
        </p:spPr>
      </p:pic>
      <p:pic>
        <p:nvPicPr>
          <p:cNvPr id="11" name="Obrázok 10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2E1499EF-5E30-41A6-8073-634CF6190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55" y="2029104"/>
            <a:ext cx="5747049" cy="47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8530716" y="1205727"/>
            <a:ext cx="2290507" cy="439961"/>
          </a:xfrm>
        </p:spPr>
        <p:txBody>
          <a:bodyPr>
            <a:normAutofit/>
          </a:bodyPr>
          <a:lstStyle/>
          <a:p>
            <a:r>
              <a:rPr lang="sk-SK" cap="small" dirty="0"/>
              <a:t>Meškanie vlakov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15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91A07230-3B00-488D-A4E8-77A35E17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" y="1536311"/>
            <a:ext cx="5637244" cy="514863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A6A19EB-9CDB-42B4-84F4-C307B0198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65" y="1536311"/>
            <a:ext cx="3889236" cy="3548513"/>
          </a:xfrm>
          <a:prstGeom prst="rect">
            <a:avLst/>
          </a:prstGeom>
        </p:spPr>
      </p:pic>
      <p:pic>
        <p:nvPicPr>
          <p:cNvPr id="13" name="Obrázok 12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092C8E39-EA69-4C32-9071-46149D493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57" y="5195427"/>
            <a:ext cx="6540132" cy="17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240751" y="3779837"/>
            <a:ext cx="3396971" cy="439961"/>
          </a:xfrm>
        </p:spPr>
        <p:txBody>
          <a:bodyPr>
            <a:normAutofit/>
          </a:bodyPr>
          <a:lstStyle/>
          <a:p>
            <a:r>
              <a:rPr lang="sk-SK" dirty="0"/>
              <a:t>Stratégia spoločnosti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16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D8CBA893-D9A7-4713-A620-4DCBFD316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5" y="1108151"/>
            <a:ext cx="8034386" cy="58260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60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17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Dlhodobá vízia spoločnosti 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9B8E31BE-6321-4FAE-BE2F-9BC76F957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3298"/>
          <a:stretch/>
        </p:blipFill>
        <p:spPr>
          <a:xfrm>
            <a:off x="222421" y="1064372"/>
            <a:ext cx="11177762" cy="59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sz="3100" dirty="0"/>
              <a:t>Trvalo udržateľná ekologická mobilita územia SR</a:t>
            </a:r>
          </a:p>
        </p:txBody>
      </p:sp>
    </p:spTree>
    <p:extLst>
      <p:ext uri="{BB962C8B-B14F-4D97-AF65-F5344CB8AC3E}">
        <p14:creationId xmlns:p14="http://schemas.microsoft.com/office/powerpoint/2010/main" val="7144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69524" y="449263"/>
            <a:ext cx="8778843" cy="516304"/>
          </a:xfrm>
        </p:spPr>
        <p:txBody>
          <a:bodyPr/>
          <a:lstStyle/>
          <a:p>
            <a:r>
              <a:rPr lang="sk-SK" sz="3400" dirty="0"/>
              <a:t>Je dôležité hovoriť o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19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381048" y="1349182"/>
            <a:ext cx="752826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1017" indent="-591017">
              <a:buBlip>
                <a:blip r:embed="rId3"/>
              </a:buBlip>
            </a:pPr>
            <a:r>
              <a:rPr lang="sk-SK" sz="1750" b="1" dirty="0">
                <a:solidFill>
                  <a:srgbClr val="808082"/>
                </a:solidFill>
                <a:latin typeface="Raleway" panose="020B0503030101060003" pitchFamily="34" charset="-18"/>
              </a:rPr>
              <a:t>Narastá počet osobných automobilov na obyvateľa</a:t>
            </a:r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 </a:t>
            </a:r>
          </a:p>
          <a:p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	rok 2005: 243 automobilov / 1 000 obyvateľov </a:t>
            </a:r>
          </a:p>
          <a:p>
            <a:pPr lvl="2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2016: 375 automobilov / 1 000 obyvateľov</a:t>
            </a:r>
          </a:p>
          <a:p>
            <a:pPr lvl="2"/>
            <a:endParaRPr lang="sk-SK" sz="1750" dirty="0">
              <a:solidFill>
                <a:srgbClr val="808082"/>
              </a:solidFill>
              <a:latin typeface="Raleway" panose="020B0503030101060003" pitchFamily="34" charset="-18"/>
            </a:endParaRPr>
          </a:p>
          <a:p>
            <a:pPr marL="591017" indent="-591017">
              <a:buBlip>
                <a:blip r:embed="rId3"/>
              </a:buBlip>
            </a:pPr>
            <a:r>
              <a:rPr lang="sk-SK" sz="1750" b="1" dirty="0">
                <a:solidFill>
                  <a:srgbClr val="808082"/>
                </a:solidFill>
                <a:latin typeface="Raleway" panose="020B0503030101060003" pitchFamily="34" charset="-18"/>
              </a:rPr>
              <a:t>Klesá priemerná obsadenosť automobilov </a:t>
            </a:r>
          </a:p>
          <a:p>
            <a:pPr lvl="3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2005: 4 osoby / automobil</a:t>
            </a:r>
          </a:p>
          <a:p>
            <a:pPr lvl="3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2016: 2 osoby / automobil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734" y="3765466"/>
            <a:ext cx="12371292" cy="29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Pridaj sa do tímu ZSSK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564AAC19-927C-4F5A-A073-1291D7ED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98" y="1384436"/>
            <a:ext cx="3711262" cy="527349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C90FF57-445F-491D-B968-785E85953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47" y="1122144"/>
            <a:ext cx="3971400" cy="57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69524" y="449263"/>
            <a:ext cx="8778843" cy="516304"/>
          </a:xfrm>
        </p:spPr>
        <p:txBody>
          <a:bodyPr/>
          <a:lstStyle/>
          <a:p>
            <a:r>
              <a:rPr lang="sk-SK" sz="3400" dirty="0"/>
              <a:t>Je dôležité hovoriť o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30111" r="23124" b="17667"/>
          <a:stretch/>
        </p:blipFill>
        <p:spPr bwMode="auto">
          <a:xfrm>
            <a:off x="1666627" y="1780291"/>
            <a:ext cx="10044660" cy="448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70898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21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32B0C15F-A5EF-4112-ACF1-7EEFAD0A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22" y="1431983"/>
            <a:ext cx="7108534" cy="51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0E651B9-9AFA-4D99-8E7B-115B1963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3" y="1179383"/>
            <a:ext cx="9462404" cy="5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571B686-6A2A-458A-BE9D-DAB96F44E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35" y="1788122"/>
            <a:ext cx="4223949" cy="47591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441016-A7D2-409F-B475-A22990849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5"/>
          <a:stretch/>
        </p:blipFill>
        <p:spPr bwMode="auto">
          <a:xfrm>
            <a:off x="29678" y="1788122"/>
            <a:ext cx="827515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C51EB5-E355-423B-824F-3AB4A0FEB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54" y="429384"/>
            <a:ext cx="8778843" cy="516304"/>
          </a:xfrm>
        </p:spPr>
        <p:txBody>
          <a:bodyPr/>
          <a:lstStyle/>
          <a:p>
            <a:r>
              <a:rPr lang="sk-SK" sz="4000" dirty="0"/>
              <a:t>Chránime našich cestujúcich</a:t>
            </a:r>
          </a:p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2CB0F1-1293-474E-AFCD-A6067F0A8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FA9563-A587-46E5-A952-0890848EE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24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355B989-3FA7-4379-8460-2C476FAB3A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154" y="2364121"/>
            <a:ext cx="5311837" cy="1482898"/>
          </a:xfrm>
        </p:spPr>
        <p:txBody>
          <a:bodyPr/>
          <a:lstStyle/>
          <a:p>
            <a:r>
              <a:rPr lang="sk-SK" dirty="0"/>
              <a:t>Bezpečnosť, rýchlosť a komfort železničnej dopravy na Slovensku každý rok stúpa. 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2839ED9-1219-41FC-BDCE-E1C97030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" y="4670484"/>
            <a:ext cx="11150834" cy="2137942"/>
          </a:xfrm>
          <a:prstGeom prst="rect">
            <a:avLst/>
          </a:prstGeom>
        </p:spPr>
      </p:pic>
      <p:pic>
        <p:nvPicPr>
          <p:cNvPr id="10" name="Obrázok 9" descr="Obrázok, na ktorom je vonkajšie, vlak, doprava, trávnik&#10;&#10;Automaticky generovaný popis">
            <a:extLst>
              <a:ext uri="{FF2B5EF4-FFF2-40B4-BE49-F238E27FC236}">
                <a16:creationId xmlns:a16="http://schemas.microsoft.com/office/drawing/2014/main" id="{8659B5BC-B8D5-4BD6-B4DA-FD36E451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6" y="1769153"/>
            <a:ext cx="5530139" cy="30901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579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>
            <a:extLst>
              <a:ext uri="{FF2B5EF4-FFF2-40B4-BE49-F238E27FC236}">
                <a16:creationId xmlns:a16="http://schemas.microsoft.com/office/drawing/2014/main" id="{F1F3F307-87F5-4F68-8919-59A5C9EAB3FF}"/>
              </a:ext>
            </a:extLst>
          </p:cNvPr>
          <p:cNvSpPr txBox="1">
            <a:spLocks/>
          </p:cNvSpPr>
          <p:nvPr/>
        </p:nvSpPr>
        <p:spPr>
          <a:xfrm>
            <a:off x="1680129" y="2418241"/>
            <a:ext cx="9843236" cy="439961"/>
          </a:xfrm>
          <a:prstGeom prst="rect">
            <a:avLst/>
          </a:prstGeom>
        </p:spPr>
        <p:txBody>
          <a:bodyPr/>
          <a:lstStyle>
            <a:lvl1pPr marL="251957" indent="-251957" algn="l" defTabSz="100782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1pPr>
            <a:lvl2pPr marL="75587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2pPr>
            <a:lvl3pPr marL="1259787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3pPr>
            <a:lvl4pPr marL="176370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4pPr>
            <a:lvl5pPr marL="2267616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5pPr>
            <a:lvl6pPr marL="277153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45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59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274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b="1" dirty="0">
                <a:solidFill>
                  <a:schemeClr val="accent2"/>
                </a:solidFill>
              </a:rPr>
              <a:t>TEŠÍME SA NA TEBA!</a:t>
            </a:r>
          </a:p>
        </p:txBody>
      </p:sp>
    </p:spTree>
    <p:extLst>
      <p:ext uri="{BB962C8B-B14F-4D97-AF65-F5344CB8AC3E}">
        <p14:creationId xmlns:p14="http://schemas.microsoft.com/office/powerpoint/2010/main" val="330007923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1645554" y="7054500"/>
            <a:ext cx="5043403" cy="20783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3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Pridaj sa do tímu ZSSK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1FF5787-A0B6-45B3-ABEC-08ED34D7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547"/>
          <a:stretch/>
        </p:blipFill>
        <p:spPr>
          <a:xfrm>
            <a:off x="1341783" y="1371655"/>
            <a:ext cx="9354570" cy="55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223745" y="1382751"/>
            <a:ext cx="10190208" cy="424502"/>
          </a:xfrm>
        </p:spPr>
        <p:txBody>
          <a:bodyPr/>
          <a:lstStyle/>
          <a:p>
            <a:r>
              <a:rPr lang="sk-SK" dirty="0"/>
              <a:t>     </a:t>
            </a:r>
            <a:r>
              <a:rPr lang="sk-SK" dirty="0">
                <a:solidFill>
                  <a:schemeClr val="accent2"/>
                </a:solidFill>
              </a:rPr>
              <a:t>ŠTÚDIUM, KTORÉ MÁ ZMYSEL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4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2412693"/>
            <a:ext cx="10442613" cy="45000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 4-ročnom študijnom odbore s maturitou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2697 K mechanik-elektrotechnik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 SOŠD Martin-Priekopa, Zelená 2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Depo Vrútky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Opravovňa vozňov a stredisko prehliadok a opráv Žilina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Depo Poprad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Počet miest je limitovaný – spolu 15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5" y="449263"/>
            <a:ext cx="10537181" cy="516304"/>
          </a:xfrm>
        </p:spPr>
        <p:txBody>
          <a:bodyPr/>
          <a:lstStyle/>
          <a:p>
            <a:r>
              <a:rPr lang="sk-SK" sz="3400" dirty="0"/>
              <a:t>Ako sa môžeš pridať? Poď do duálneho vzdelávania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512956" y="2008398"/>
            <a:ext cx="18622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V AKOM ODBORE?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2FC110-0549-4D9B-A5AB-EB23D8B02424}"/>
              </a:ext>
            </a:extLst>
          </p:cNvPr>
          <p:cNvSpPr txBox="1"/>
          <p:nvPr/>
        </p:nvSpPr>
        <p:spPr>
          <a:xfrm>
            <a:off x="512956" y="3888037"/>
            <a:ext cx="23752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KDE BUDEŠ PRAXOVAŤ?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B3123F-95FF-4A88-98AD-AAC5905FDB6E}"/>
              </a:ext>
            </a:extLst>
          </p:cNvPr>
          <p:cNvSpPr txBox="1"/>
          <p:nvPr/>
        </p:nvSpPr>
        <p:spPr>
          <a:xfrm flipH="1">
            <a:off x="401444" y="5796581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FF671F"/>
                </a:solidFill>
                <a:latin typeface="Raleway" panose="020B0503030101060003" pitchFamily="34" charset="-18"/>
              </a:rPr>
              <a:t>NEZABUDNI!</a:t>
            </a:r>
          </a:p>
        </p:txBody>
      </p:sp>
    </p:spTree>
    <p:extLst>
      <p:ext uri="{BB962C8B-B14F-4D97-AF65-F5344CB8AC3E}">
        <p14:creationId xmlns:p14="http://schemas.microsoft.com/office/powerpoint/2010/main" val="28584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5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1906859"/>
            <a:ext cx="10442613" cy="49176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rušňovodič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elektromechanik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mechanik, mechanik elektronických zariadení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pošli žiadosť s vysvedčeniami (koncoročné z 8. ročníka a polročné z 9. ročníka ZŠ) na jednu z adries uvedených v kontaktoch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čakaj na pozvanie na výberové konanie, lekársku prehliadku a psychologické vyšetrenie od pracovníka ZSSK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úspešne urob prijímacie skúšky na SOŠD Martin-Priekopa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ak urobíš úspešne vyšetrenia a skúšky spíšeme s Tebou a Tvojim zákonným zástupcom (rodičom) učebnú zmluvu a zmluvu o budúcej pracovnej zmluve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na začiatku školského roka ťa spolu so školou úspešne privítame v našich radoch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Žiadosť s vysvedčeniami pošli do 31.marca 2021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512955" y="1550266"/>
            <a:ext cx="2497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VYUČÍŠ SA PRE PROFESIE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2FC110-0549-4D9B-A5AB-EB23D8B02424}"/>
              </a:ext>
            </a:extLst>
          </p:cNvPr>
          <p:cNvSpPr txBox="1"/>
          <p:nvPr/>
        </p:nvSpPr>
        <p:spPr>
          <a:xfrm>
            <a:off x="512956" y="3014458"/>
            <a:ext cx="23417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ČO MÁŠ PRETO UROBIŤ?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B3123F-95FF-4A88-98AD-AAC5905FDB6E}"/>
              </a:ext>
            </a:extLst>
          </p:cNvPr>
          <p:cNvSpPr txBox="1"/>
          <p:nvPr/>
        </p:nvSpPr>
        <p:spPr>
          <a:xfrm flipH="1">
            <a:off x="308969" y="5855520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FF671F"/>
                </a:solidFill>
                <a:latin typeface="Raleway" panose="020B0503030101060003" pitchFamily="34" charset="-18"/>
              </a:rPr>
              <a:t>NEZABUDNI!</a:t>
            </a:r>
          </a:p>
        </p:txBody>
      </p:sp>
    </p:spTree>
    <p:extLst>
      <p:ext uri="{BB962C8B-B14F-4D97-AF65-F5344CB8AC3E}">
        <p14:creationId xmlns:p14="http://schemas.microsoft.com/office/powerpoint/2010/main" val="2888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6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1773045"/>
            <a:ext cx="10442613" cy="51397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odborné a praktické vzdelanie, s použitím moderných technológií, ukončené maturitnou skúškou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pracovné  návyky, teoretické a praktické zručnosti na pracoviskách ZSSK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prácu v tíme profesionálov – špecialistov ZSSK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podnikové štipendium: 1. ročník 40 Eur/mesiac, 2. ročník 60 Eur; 3. ročník 80 Eur, 4. ročník 100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odmenu za vyprodukovanú prácu – vlastný zárobok študenta vo vyšších ročníkoch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príspevok na stravu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príspevok na ubytovanie na internáte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bezplatné poskytnutie ochranných osobných pracovných pomôcok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bezplatné absolvovanie lekárskych prehliadok, psychologických vyšetrení, školení, ktoré budeš potrebovať na pracovisku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príspevok na cestu do školy a na pracovisko praktického vyučovania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256478" y="1365760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ČO ZÍSKAŠ?</a:t>
            </a:r>
          </a:p>
        </p:txBody>
      </p:sp>
    </p:spTree>
    <p:extLst>
      <p:ext uri="{BB962C8B-B14F-4D97-AF65-F5344CB8AC3E}">
        <p14:creationId xmlns:p14="http://schemas.microsoft.com/office/powerpoint/2010/main" val="18498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516648" y="1404389"/>
            <a:ext cx="9843236" cy="439961"/>
          </a:xfrm>
        </p:spPr>
        <p:txBody>
          <a:bodyPr/>
          <a:lstStyle/>
          <a:p>
            <a:r>
              <a:rPr lang="sk-SK" dirty="0"/>
              <a:t>               Žiadosti a vysvedčenia zasielaj na email alebo poštou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7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512956" y="2412693"/>
            <a:ext cx="11575211" cy="4500061"/>
          </a:xfrm>
        </p:spPr>
        <p:txBody>
          <a:bodyPr>
            <a:normAutofit/>
          </a:bodyPr>
          <a:lstStyle/>
          <a:p>
            <a:r>
              <a:rPr lang="sk-SK" sz="1800" b="1" dirty="0"/>
              <a:t>Mgr. Martina Hlavatá</a:t>
            </a:r>
            <a:r>
              <a:rPr lang="sk-SK" sz="1800" dirty="0"/>
              <a:t>, HR špecialista senior</a:t>
            </a:r>
          </a:p>
          <a:p>
            <a:r>
              <a:rPr lang="sk-SK" sz="1800" dirty="0"/>
              <a:t>Rožňavská 1, 832 72 Bratislava 3,</a:t>
            </a:r>
          </a:p>
          <a:p>
            <a:r>
              <a:rPr lang="sk-SK" sz="1800" dirty="0"/>
              <a:t>alebo na tel. čísle: +421 940 604 972</a:t>
            </a:r>
          </a:p>
          <a:p>
            <a:r>
              <a:rPr lang="sk-SK" sz="1800" b="1" dirty="0"/>
              <a:t>e-mail:</a:t>
            </a:r>
            <a:r>
              <a:rPr lang="sk-SK" sz="1800" dirty="0"/>
              <a:t> </a:t>
            </a:r>
            <a:r>
              <a:rPr lang="sk-SK" sz="1800" dirty="0">
                <a:hlinkClick r:id="rId2"/>
              </a:rPr>
              <a:t>dual@slovakrail.sk</a:t>
            </a:r>
            <a:endParaRPr lang="sk-SK" sz="1800" dirty="0"/>
          </a:p>
          <a:p>
            <a:r>
              <a:rPr lang="sk-SK" sz="1800" dirty="0"/>
              <a:t> </a:t>
            </a:r>
          </a:p>
          <a:p>
            <a:endParaRPr lang="sk-SK" sz="1800" dirty="0"/>
          </a:p>
          <a:p>
            <a:r>
              <a:rPr lang="sk-SK" sz="1800" b="1" dirty="0"/>
              <a:t>Bc. Ivana Trenčáková</a:t>
            </a:r>
            <a:r>
              <a:rPr lang="sk-SK" sz="1800" dirty="0"/>
              <a:t>, HR partner senior</a:t>
            </a:r>
          </a:p>
          <a:p>
            <a:r>
              <a:rPr lang="sk-SK" sz="1800" dirty="0"/>
              <a:t>Zelená 2, 036 08 Martin Priekopa</a:t>
            </a:r>
          </a:p>
          <a:p>
            <a:r>
              <a:rPr lang="sk-SK" sz="1800" dirty="0"/>
              <a:t>alebo na tel. čísle: +421 910 807 311</a:t>
            </a:r>
          </a:p>
          <a:p>
            <a:r>
              <a:rPr lang="sk-SK" sz="1800" b="1" dirty="0"/>
              <a:t>e-mail:</a:t>
            </a:r>
            <a:r>
              <a:rPr lang="sk-SK" sz="1800" dirty="0"/>
              <a:t> </a:t>
            </a:r>
            <a:r>
              <a:rPr lang="sk-SK" sz="1800" dirty="0">
                <a:hlinkClick r:id="rId2"/>
              </a:rPr>
              <a:t>dual@slovakrail.sk</a:t>
            </a:r>
            <a:endParaRPr lang="sk-SK" sz="1800" dirty="0"/>
          </a:p>
          <a:p>
            <a:pPr fontAlgn="base"/>
            <a:endParaRPr lang="sk-SK" b="1" cap="all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26961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334537" y="1983976"/>
            <a:ext cx="20852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accent2"/>
                </a:solidFill>
                <a:latin typeface="Raleway" panose="020B0503030101060003" pitchFamily="34" charset="-18"/>
              </a:rPr>
              <a:t>KONTAKTNÉ OSOBY</a:t>
            </a:r>
          </a:p>
        </p:txBody>
      </p:sp>
    </p:spTree>
    <p:extLst>
      <p:ext uri="{BB962C8B-B14F-4D97-AF65-F5344CB8AC3E}">
        <p14:creationId xmlns:p14="http://schemas.microsoft.com/office/powerpoint/2010/main" val="667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O spoločnosti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Národný dopravca</a:t>
            </a:r>
          </a:p>
        </p:txBody>
      </p:sp>
    </p:spTree>
    <p:extLst>
      <p:ext uri="{BB962C8B-B14F-4D97-AF65-F5344CB8AC3E}">
        <p14:creationId xmlns:p14="http://schemas.microsoft.com/office/powerpoint/2010/main" val="8320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9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Ako nás rozoznáte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69CC6B5-FF3E-4EF5-BE01-17A8DDAE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3" t="32421" r="33013" b="6759"/>
          <a:stretch/>
        </p:blipFill>
        <p:spPr>
          <a:xfrm>
            <a:off x="1586955" y="1145729"/>
            <a:ext cx="9526522" cy="57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SSK_prezentacia sablona_16_9_inverz">
  <a:themeElements>
    <a:clrScheme name="ZSSK farb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671F"/>
      </a:accent2>
      <a:accent3>
        <a:srgbClr val="808082"/>
      </a:accent3>
      <a:accent4>
        <a:srgbClr val="F4B183"/>
      </a:accent4>
      <a:accent5>
        <a:srgbClr val="C55A11"/>
      </a:accent5>
      <a:accent6>
        <a:srgbClr val="BAB9B8"/>
      </a:accent6>
      <a:hlink>
        <a:srgbClr val="ED7D31"/>
      </a:hlink>
      <a:folHlink>
        <a:srgbClr val="F4B183"/>
      </a:folHlink>
    </a:clrScheme>
    <a:fontScheme name="Vlastné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800" dirty="0" smtClean="0">
            <a:solidFill>
              <a:srgbClr val="FF671F"/>
            </a:solidFill>
            <a:latin typeface="Raleway" panose="020B0503030101060003" pitchFamily="34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ácia1" id="{8082F87A-72C3-45E7-A8AA-74B2C21205ED}" vid="{CB33EC1D-B0D8-4581-A4E0-F0462F081CB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38C9E13A392342AE5AC704E8F8DBC1" ma:contentTypeVersion="13" ma:contentTypeDescription="Umožňuje vytvoriť nový dokument." ma:contentTypeScope="" ma:versionID="e815f52299ea454fb97ac58c6a22e803">
  <xsd:schema xmlns:xsd="http://www.w3.org/2001/XMLSchema" xmlns:xs="http://www.w3.org/2001/XMLSchema" xmlns:p="http://schemas.microsoft.com/office/2006/metadata/properties" xmlns:ns3="2c1b8cd7-5857-42c5-bc30-8b509df58824" xmlns:ns4="e20cfba8-44b5-4475-9e7d-4a3d430bd8e1" targetNamespace="http://schemas.microsoft.com/office/2006/metadata/properties" ma:root="true" ma:fieldsID="c44a6a466fc24c513652a4b1437bd9c9" ns3:_="" ns4:_="">
    <xsd:import namespace="2c1b8cd7-5857-42c5-bc30-8b509df58824"/>
    <xsd:import namespace="e20cfba8-44b5-4475-9e7d-4a3d430bd8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b8cd7-5857-42c5-bc30-8b509df58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cfba8-44b5-4475-9e7d-4a3d430bd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E127D9-19B4-4BD9-88B0-53AAB4093E31}">
  <ds:schemaRefs>
    <ds:schemaRef ds:uri="http://purl.org/dc/elements/1.1/"/>
    <ds:schemaRef ds:uri="http://schemas.microsoft.com/office/2006/metadata/properties"/>
    <ds:schemaRef ds:uri="http://purl.org/dc/terms/"/>
    <ds:schemaRef ds:uri="e20cfba8-44b5-4475-9e7d-4a3d430bd8e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c1b8cd7-5857-42c5-bc30-8b509df588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A0304C-EA82-476F-A9C0-E56B53563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1b8cd7-5857-42c5-bc30-8b509df58824"/>
    <ds:schemaRef ds:uri="e20cfba8-44b5-4475-9e7d-4a3d430bd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C2FF2A-6B96-4900-8BED-3DC5AECC2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ZSSK_prezentacia sablona_16_9_inverz</Template>
  <TotalTime>2192</TotalTime>
  <Words>558</Words>
  <Application>Microsoft Office PowerPoint</Application>
  <PresentationFormat>Vlastná</PresentationFormat>
  <Paragraphs>146</Paragraphs>
  <Slides>25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Raleway</vt:lpstr>
      <vt:lpstr>Raleway Black</vt:lpstr>
      <vt:lpstr>Raleway Light</vt:lpstr>
      <vt:lpstr>Raleway SemiBold</vt:lpstr>
      <vt:lpstr>ZSSK_prezentacia sablona_16_9_inverz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Oravec Juraj</dc:creator>
  <cp:lastModifiedBy>Kršková Denisa</cp:lastModifiedBy>
  <cp:revision>92</cp:revision>
  <cp:lastPrinted>2018-10-04T11:36:01Z</cp:lastPrinted>
  <dcterms:created xsi:type="dcterms:W3CDTF">2018-07-16T12:58:45Z</dcterms:created>
  <dcterms:modified xsi:type="dcterms:W3CDTF">2021-02-10T08:39:09Z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0x0101006F38C9E13A392342AE5AC704E8F8DBC1</vt:lpwstr>
  </property>
</Properties>
</file>