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4" r:id="rId18"/>
    <p:sldId id="275" r:id="rId19"/>
    <p:sldId id="273" r:id="rId20"/>
    <p:sldId id="276" r:id="rId21"/>
    <p:sldId id="277" r:id="rId22"/>
    <p:sldId id="278" r:id="rId23"/>
    <p:sldId id="279" r:id="rId24"/>
    <p:sldId id="280" r:id="rId25"/>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k-SK" smtClean="0"/>
              <a:t>Upravte štýly predlohy textu</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a:xfrm>
            <a:off x="2692397" y="5037663"/>
            <a:ext cx="5214635" cy="279400"/>
          </a:xfrm>
        </p:spPr>
        <p:txBody>
          <a:bodyPr/>
          <a:lstStyle/>
          <a:p>
            <a:endParaRPr lang="sk-SK"/>
          </a:p>
        </p:txBody>
      </p:sp>
      <p:sp>
        <p:nvSpPr>
          <p:cNvPr id="6" name="Slide Number Placeholder 5"/>
          <p:cNvSpPr>
            <a:spLocks noGrp="1"/>
          </p:cNvSpPr>
          <p:nvPr>
            <p:ph type="sldNum" sz="quarter" idx="12"/>
          </p:nvPr>
        </p:nvSpPr>
        <p:spPr>
          <a:xfrm>
            <a:off x="8956900" y="5037663"/>
            <a:ext cx="551167" cy="279400"/>
          </a:xfrm>
        </p:spPr>
        <p:txBody>
          <a:bodyPr/>
          <a:lstStyle/>
          <a:p>
            <a:fld id="{C9187867-3CBE-432C-9C22-7E04FD7596CB}" type="slidenum">
              <a:rPr lang="sk-SK" smtClean="0"/>
              <a:t>‹#›</a:t>
            </a:fld>
            <a:endParaRPr lang="sk-SK"/>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671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A83FD058-E356-4BA6-8380-0C548C6899C5}" type="datetimeFigureOut">
              <a:rPr lang="sk-SK" smtClean="0"/>
              <a:t>2. 5. 2019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187867-3CBE-432C-9C22-7E04FD7596CB}" type="slidenum">
              <a:rPr lang="sk-SK" smtClean="0"/>
              <a:t>‹#›</a:t>
            </a:fld>
            <a:endParaRPr lang="sk-SK"/>
          </a:p>
        </p:txBody>
      </p:sp>
    </p:spTree>
    <p:extLst>
      <p:ext uri="{BB962C8B-B14F-4D97-AF65-F5344CB8AC3E}">
        <p14:creationId xmlns:p14="http://schemas.microsoft.com/office/powerpoint/2010/main" val="321778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ov a po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226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onuka s po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k-SK" smtClean="0"/>
              <a:t>Upravte štýly predlohy textu</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k-SK" smtClean="0"/>
              <a:t>Upravte štýl predlohy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99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s názv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spTree>
    <p:extLst>
      <p:ext uri="{BB962C8B-B14F-4D97-AF65-F5344CB8AC3E}">
        <p14:creationId xmlns:p14="http://schemas.microsoft.com/office/powerpoint/2010/main" val="169638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s názvom ponuky">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k-SK" smtClean="0"/>
              <a:t>Upravte štýly predlohy textu</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50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lebo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k-SK" smtClean="0"/>
              <a:t>Upravte štýly predlohy textu</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85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766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6006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spTree>
    <p:extLst>
      <p:ext uri="{BB962C8B-B14F-4D97-AF65-F5344CB8AC3E}">
        <p14:creationId xmlns:p14="http://schemas.microsoft.com/office/powerpoint/2010/main" val="65476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k-SK" smtClean="0"/>
              <a:t>Upravte štýly predlohy textu</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A83FD058-E356-4BA6-8380-0C548C6899C5}" type="datetimeFigureOut">
              <a:rPr lang="sk-SK" smtClean="0"/>
              <a:t>2. 5. 2019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9187867-3CBE-432C-9C22-7E04FD7596CB}" type="slidenum">
              <a:rPr lang="sk-SK" smtClean="0"/>
              <a:t>‹#›</a:t>
            </a:fld>
            <a:endParaRPr lang="sk-SK"/>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2128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A83FD058-E356-4BA6-8380-0C548C6899C5}" type="datetimeFigureOut">
              <a:rPr lang="sk-SK" smtClean="0"/>
              <a:t>2. 5. 2019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187867-3CBE-432C-9C22-7E04FD7596CB}" type="slidenum">
              <a:rPr lang="sk-SK" smtClean="0"/>
              <a:t>‹#›</a:t>
            </a:fld>
            <a:endParaRPr lang="sk-SK"/>
          </a:p>
        </p:txBody>
      </p:sp>
    </p:spTree>
    <p:extLst>
      <p:ext uri="{BB962C8B-B14F-4D97-AF65-F5344CB8AC3E}">
        <p14:creationId xmlns:p14="http://schemas.microsoft.com/office/powerpoint/2010/main" val="3815239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A83FD058-E356-4BA6-8380-0C548C6899C5}" type="datetimeFigureOut">
              <a:rPr lang="sk-SK" smtClean="0"/>
              <a:t>2. 5. 2019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C9187867-3CBE-432C-9C22-7E04FD7596CB}" type="slidenum">
              <a:rPr lang="sk-SK" smtClean="0"/>
              <a:t>‹#›</a:t>
            </a:fld>
            <a:endParaRPr lang="sk-SK"/>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184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A83FD058-E356-4BA6-8380-0C548C6899C5}" type="datetimeFigureOut">
              <a:rPr lang="sk-SK" smtClean="0"/>
              <a:t>2. 5. 2019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9187867-3CBE-432C-9C22-7E04FD7596CB}" type="slidenum">
              <a:rPr lang="sk-SK" smtClean="0"/>
              <a:t>‹#›</a:t>
            </a:fld>
            <a:endParaRPr lang="sk-SK"/>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02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FD058-E356-4BA6-8380-0C548C6899C5}" type="datetimeFigureOut">
              <a:rPr lang="sk-SK" smtClean="0"/>
              <a:t>2. 5. 2019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C9187867-3CBE-432C-9C22-7E04FD7596CB}" type="slidenum">
              <a:rPr lang="sk-SK" smtClean="0"/>
              <a:t>‹#›</a:t>
            </a:fld>
            <a:endParaRPr lang="sk-SK"/>
          </a:p>
        </p:txBody>
      </p:sp>
    </p:spTree>
    <p:extLst>
      <p:ext uri="{BB962C8B-B14F-4D97-AF65-F5344CB8AC3E}">
        <p14:creationId xmlns:p14="http://schemas.microsoft.com/office/powerpoint/2010/main" val="138265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k-SK" smtClean="0"/>
              <a:t>Upravte štýly predlohy textu</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A83FD058-E356-4BA6-8380-0C548C6899C5}" type="datetimeFigureOut">
              <a:rPr lang="sk-SK" smtClean="0"/>
              <a:t>2. 5. 2019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187867-3CBE-432C-9C22-7E04FD7596CB}" type="slidenum">
              <a:rPr lang="sk-SK" smtClean="0"/>
              <a:t>‹#›</a:t>
            </a:fld>
            <a:endParaRPr lang="sk-SK"/>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394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k-SK" smtClean="0"/>
              <a:t>Upravte štýly predlohy textu</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A83FD058-E356-4BA6-8380-0C548C6899C5}" type="datetimeFigureOut">
              <a:rPr lang="sk-SK" smtClean="0"/>
              <a:t>2. 5. 2019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9187867-3CBE-432C-9C22-7E04FD7596CB}" type="slidenum">
              <a:rPr lang="sk-SK" smtClean="0"/>
              <a:t>‹#›</a:t>
            </a:fld>
            <a:endParaRPr lang="sk-SK"/>
          </a:p>
        </p:txBody>
      </p:sp>
    </p:spTree>
    <p:extLst>
      <p:ext uri="{BB962C8B-B14F-4D97-AF65-F5344CB8AC3E}">
        <p14:creationId xmlns:p14="http://schemas.microsoft.com/office/powerpoint/2010/main" val="226352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83FD058-E356-4BA6-8380-0C548C6899C5}" type="datetimeFigureOut">
              <a:rPr lang="sk-SK" smtClean="0"/>
              <a:t>2. 5. 2019</a:t>
            </a:fld>
            <a:endParaRPr lang="sk-SK"/>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sk-SK"/>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187867-3CBE-432C-9C22-7E04FD7596CB}" type="slidenum">
              <a:rPr lang="sk-SK" smtClean="0"/>
              <a:t>‹#›</a:t>
            </a:fld>
            <a:endParaRPr lang="sk-SK"/>
          </a:p>
        </p:txBody>
      </p:sp>
    </p:spTree>
    <p:extLst>
      <p:ext uri="{BB962C8B-B14F-4D97-AF65-F5344CB8AC3E}">
        <p14:creationId xmlns:p14="http://schemas.microsoft.com/office/powerpoint/2010/main" val="27364528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smtClean="0"/>
              <a:t>MATURITA 2018/19</a:t>
            </a:r>
            <a:endParaRPr lang="sk-SK" dirty="0"/>
          </a:p>
        </p:txBody>
      </p:sp>
      <p:sp>
        <p:nvSpPr>
          <p:cNvPr id="3" name="Podnadpis 2"/>
          <p:cNvSpPr>
            <a:spLocks noGrp="1"/>
          </p:cNvSpPr>
          <p:nvPr>
            <p:ph type="subTitle" idx="1"/>
          </p:nvPr>
        </p:nvSpPr>
        <p:spPr/>
        <p:txBody>
          <a:bodyPr/>
          <a:lstStyle/>
          <a:p>
            <a:r>
              <a:rPr lang="sk-SK" dirty="0" smtClean="0"/>
              <a:t>Gymnázium Angely Merici, Trnava</a:t>
            </a:r>
            <a:endParaRPr lang="sk-SK" dirty="0"/>
          </a:p>
        </p:txBody>
      </p:sp>
    </p:spTree>
    <p:extLst>
      <p:ext uri="{BB962C8B-B14F-4D97-AF65-F5344CB8AC3E}">
        <p14:creationId xmlns:p14="http://schemas.microsoft.com/office/powerpoint/2010/main" val="205583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PFIČ MS</a:t>
            </a:r>
          </a:p>
        </p:txBody>
      </p:sp>
      <p:sp>
        <p:nvSpPr>
          <p:cNvPr id="3" name="Zástupný symbol obsahu 2"/>
          <p:cNvSpPr>
            <a:spLocks noGrp="1"/>
          </p:cNvSpPr>
          <p:nvPr>
            <p:ph idx="1"/>
          </p:nvPr>
        </p:nvSpPr>
        <p:spPr/>
        <p:txBody>
          <a:bodyPr/>
          <a:lstStyle/>
          <a:p>
            <a:r>
              <a:rPr lang="sk-SK" dirty="0" smtClean="0"/>
              <a:t>tvorí </a:t>
            </a:r>
            <a:r>
              <a:rPr lang="sk-SK" dirty="0"/>
              <a:t>súbor tém alebo zadaní, ktorý zadáva NÚCEM. </a:t>
            </a:r>
            <a:endParaRPr lang="sk-SK" dirty="0" smtClean="0"/>
          </a:p>
          <a:p>
            <a:r>
              <a:rPr lang="sk-SK" dirty="0" smtClean="0"/>
              <a:t>Vyhodnocuje </a:t>
            </a:r>
            <a:r>
              <a:rPr lang="sk-SK" dirty="0"/>
              <a:t>sa priamo v škole. </a:t>
            </a:r>
            <a:endParaRPr lang="sk-SK" dirty="0" smtClean="0"/>
          </a:p>
          <a:p>
            <a:r>
              <a:rPr lang="sk-SK" dirty="0" smtClean="0"/>
              <a:t>Vykonáva </a:t>
            </a:r>
            <a:r>
              <a:rPr lang="sk-SK" dirty="0"/>
              <a:t>sa z predmetu slovenský jazyk a literatúra a povinného predmetu zo skupiny cudzích jazykov v rovnakom čase na celom území Slovenskej republiky, v ten istý deň ako EČ MS z daného predmetu. </a:t>
            </a:r>
            <a:endParaRPr lang="sk-SK" dirty="0" smtClean="0"/>
          </a:p>
          <a:p>
            <a:r>
              <a:rPr lang="sk-SK" dirty="0" smtClean="0"/>
              <a:t>PFIČ </a:t>
            </a:r>
            <a:r>
              <a:rPr lang="sk-SK" dirty="0"/>
              <a:t>MS nie je verejná. </a:t>
            </a:r>
          </a:p>
        </p:txBody>
      </p:sp>
    </p:spTree>
    <p:extLst>
      <p:ext uri="{BB962C8B-B14F-4D97-AF65-F5344CB8AC3E}">
        <p14:creationId xmlns:p14="http://schemas.microsoft.com/office/powerpoint/2010/main" val="1739086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ÚFIČ MS</a:t>
            </a:r>
          </a:p>
        </p:txBody>
      </p:sp>
      <p:sp>
        <p:nvSpPr>
          <p:cNvPr id="3" name="Zástupný symbol obsahu 2"/>
          <p:cNvSpPr>
            <a:spLocks noGrp="1"/>
          </p:cNvSpPr>
          <p:nvPr>
            <p:ph idx="1"/>
          </p:nvPr>
        </p:nvSpPr>
        <p:spPr/>
        <p:txBody>
          <a:bodyPr>
            <a:normAutofit fontScale="47500" lnSpcReduction="20000"/>
          </a:bodyPr>
          <a:lstStyle/>
          <a:p>
            <a:pPr marL="0" indent="0">
              <a:buNone/>
            </a:pPr>
            <a:endParaRPr lang="sk-SK" b="1" dirty="0"/>
          </a:p>
          <a:p>
            <a:r>
              <a:rPr lang="sk-SK" b="1" dirty="0"/>
              <a:t>Žiak môže konať ÚFIČ bez ohľadu na výsledok EČ a PFIČ. </a:t>
            </a:r>
            <a:endParaRPr lang="sk-SK" dirty="0" smtClean="0"/>
          </a:p>
          <a:p>
            <a:r>
              <a:rPr lang="sk-SK" dirty="0" smtClean="0"/>
              <a:t>Je </a:t>
            </a:r>
            <a:r>
              <a:rPr lang="sk-SK" dirty="0"/>
              <a:t>ústna odpoveď pred predmetovou maturitnou komisiou. </a:t>
            </a:r>
            <a:endParaRPr lang="sk-SK" dirty="0" smtClean="0"/>
          </a:p>
          <a:p>
            <a:r>
              <a:rPr lang="sk-SK" dirty="0" smtClean="0"/>
              <a:t>Na </a:t>
            </a:r>
            <a:r>
              <a:rPr lang="sk-SK" dirty="0"/>
              <a:t>ÚFIČ MS si žiak z každého predmetu žrebuje jedno zo schválených maturitných zadaní. </a:t>
            </a:r>
            <a:endParaRPr lang="sk-SK" dirty="0" smtClean="0"/>
          </a:p>
          <a:p>
            <a:r>
              <a:rPr lang="sk-SK" dirty="0"/>
              <a:t>P</a:t>
            </a:r>
            <a:r>
              <a:rPr lang="sk-SK" dirty="0" smtClean="0"/>
              <a:t>očet </a:t>
            </a:r>
            <a:r>
              <a:rPr lang="sk-SK" dirty="0"/>
              <a:t>zadaní v jednom predmete je 30, pričom každé zadanie sa použije iba jedenkrát v danom dni. </a:t>
            </a:r>
          </a:p>
          <a:p>
            <a:r>
              <a:rPr lang="sk-SK" dirty="0"/>
              <a:t>Uvedenie konkrétnych pomôcok, ktoré priamo súvisia s príslušným maturitným zadaním je jeho súčasťou. </a:t>
            </a:r>
            <a:endParaRPr lang="sk-SK" dirty="0" smtClean="0"/>
          </a:p>
          <a:p>
            <a:r>
              <a:rPr lang="sk-SK" dirty="0" smtClean="0"/>
              <a:t>Zadania </a:t>
            </a:r>
            <a:r>
              <a:rPr lang="sk-SK" dirty="0"/>
              <a:t>vychádzajú z cieľových požiadaviek na vedomosti a zručnosti maturanta z príslušného predmetu a ich obsah zohľadňuje aj predpísaný čas určený na trvanie skúšky a jej prípravu. </a:t>
            </a:r>
            <a:endParaRPr lang="sk-SK" dirty="0" smtClean="0"/>
          </a:p>
          <a:p>
            <a:r>
              <a:rPr lang="sk-SK" dirty="0" smtClean="0"/>
              <a:t>Maturitné </a:t>
            </a:r>
            <a:r>
              <a:rPr lang="sk-SK" dirty="0"/>
              <a:t>zadania sa nezverejňujú! </a:t>
            </a:r>
            <a:endParaRPr lang="sk-SK" dirty="0" smtClean="0"/>
          </a:p>
          <a:p>
            <a:r>
              <a:rPr lang="sk-SK" dirty="0" smtClean="0"/>
              <a:t>Žiak </a:t>
            </a:r>
            <a:r>
              <a:rPr lang="sk-SK" dirty="0"/>
              <a:t>má 20 minút na prípravu svojej odpovede (výnimkou je informatika a deskriptívna geometria, v ktorých je na prípravu určených 30 minút) a následne 20 minút na odpoveď. </a:t>
            </a:r>
            <a:endParaRPr lang="sk-SK" dirty="0" smtClean="0"/>
          </a:p>
          <a:p>
            <a:r>
              <a:rPr lang="sk-SK" dirty="0" smtClean="0"/>
              <a:t>V </a:t>
            </a:r>
            <a:r>
              <a:rPr lang="sk-SK" dirty="0"/>
              <a:t>jeden deň môže žiak vykonať ÚFIČ MS najviac z troch predmetov. ÚFIČ MS zo všetkých predmetov žiak vykoná v priebehu najviac piatich pracovných dní. ÚFIČ MS je verejná. </a:t>
            </a:r>
            <a:endParaRPr lang="sk-SK" dirty="0" smtClean="0"/>
          </a:p>
          <a:p>
            <a:r>
              <a:rPr lang="sk-SK" dirty="0" smtClean="0"/>
              <a:t>Žiak </a:t>
            </a:r>
            <a:r>
              <a:rPr lang="sk-SK" dirty="0"/>
              <a:t>si na každú časť MS prinesie občiansky preukaz a vypne mobilný telefón.</a:t>
            </a:r>
          </a:p>
          <a:p>
            <a:endParaRPr lang="sk-SK" dirty="0"/>
          </a:p>
        </p:txBody>
      </p:sp>
    </p:spTree>
    <p:extLst>
      <p:ext uri="{BB962C8B-B14F-4D97-AF65-F5344CB8AC3E}">
        <p14:creationId xmlns:p14="http://schemas.microsoft.com/office/powerpoint/2010/main" val="215857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TERMÍNY KONANIA MS</a:t>
            </a:r>
            <a:br>
              <a:rPr lang="sk-SK" dirty="0"/>
            </a:br>
            <a:endParaRPr lang="sk-SK" dirty="0"/>
          </a:p>
        </p:txBody>
      </p:sp>
      <p:sp>
        <p:nvSpPr>
          <p:cNvPr id="3" name="Zástupný symbol obsahu 2"/>
          <p:cNvSpPr>
            <a:spLocks noGrp="1"/>
          </p:cNvSpPr>
          <p:nvPr>
            <p:ph idx="1"/>
          </p:nvPr>
        </p:nvSpPr>
        <p:spPr/>
        <p:txBody>
          <a:bodyPr>
            <a:normAutofit fontScale="85000" lnSpcReduction="20000"/>
          </a:bodyPr>
          <a:lstStyle/>
          <a:p>
            <a:r>
              <a:rPr lang="sk-SK" dirty="0"/>
              <a:t>MS sa koná v riadnom skúšobnom období (marec až jún príslušného školského roka) alebo v mimoriadnom skúšobnom období (apríl až máj príslušného školského roka alebo september alebo február nasledujúceho školského roka).</a:t>
            </a:r>
          </a:p>
          <a:p>
            <a:r>
              <a:rPr lang="sk-SK" b="1" dirty="0"/>
              <a:t>Riadne skúšobné obdobie</a:t>
            </a:r>
            <a:r>
              <a:rPr lang="sk-SK" dirty="0"/>
              <a:t> </a:t>
            </a:r>
          </a:p>
          <a:p>
            <a:r>
              <a:rPr lang="sk-SK" dirty="0"/>
              <a:t>Termín EČ a PFIČ MS určuje MŠVVaŠ SR. </a:t>
            </a:r>
          </a:p>
          <a:p>
            <a:r>
              <a:rPr lang="sk-SK" b="1" dirty="0"/>
              <a:t>Riadny termín EČ a PFIČ MS</a:t>
            </a:r>
            <a:endParaRPr lang="sk-SK" dirty="0"/>
          </a:p>
          <a:p>
            <a:r>
              <a:rPr lang="sk-SK" dirty="0" smtClean="0">
                <a:solidFill>
                  <a:srgbClr val="FF0000"/>
                </a:solidFill>
              </a:rPr>
              <a:t>12. </a:t>
            </a:r>
            <a:r>
              <a:rPr lang="sk-SK" dirty="0">
                <a:solidFill>
                  <a:srgbClr val="FF0000"/>
                </a:solidFill>
              </a:rPr>
              <a:t>marec </a:t>
            </a:r>
            <a:r>
              <a:rPr lang="sk-SK" dirty="0" smtClean="0">
                <a:solidFill>
                  <a:srgbClr val="FF0000"/>
                </a:solidFill>
              </a:rPr>
              <a:t>2019 </a:t>
            </a:r>
            <a:r>
              <a:rPr lang="sk-SK" dirty="0">
                <a:solidFill>
                  <a:srgbClr val="FF0000"/>
                </a:solidFill>
              </a:rPr>
              <a:t>(utorok) </a:t>
            </a:r>
            <a:r>
              <a:rPr lang="sk-SK" dirty="0"/>
              <a:t>– slovenský jazyk a literatúra</a:t>
            </a:r>
          </a:p>
          <a:p>
            <a:r>
              <a:rPr lang="sk-SK" dirty="0" smtClean="0">
                <a:solidFill>
                  <a:srgbClr val="FF0000"/>
                </a:solidFill>
              </a:rPr>
              <a:t>13. </a:t>
            </a:r>
            <a:r>
              <a:rPr lang="sk-SK" dirty="0">
                <a:solidFill>
                  <a:srgbClr val="FF0000"/>
                </a:solidFill>
              </a:rPr>
              <a:t>marec </a:t>
            </a:r>
            <a:r>
              <a:rPr lang="sk-SK" dirty="0" smtClean="0">
                <a:solidFill>
                  <a:srgbClr val="FF0000"/>
                </a:solidFill>
              </a:rPr>
              <a:t>2019 </a:t>
            </a:r>
            <a:r>
              <a:rPr lang="sk-SK" dirty="0">
                <a:solidFill>
                  <a:srgbClr val="FF0000"/>
                </a:solidFill>
              </a:rPr>
              <a:t>(streda) </a:t>
            </a:r>
            <a:r>
              <a:rPr lang="sk-SK" dirty="0"/>
              <a:t>– </a:t>
            </a:r>
            <a:r>
              <a:rPr lang="sk-SK" dirty="0" smtClean="0"/>
              <a:t> anglický </a:t>
            </a:r>
            <a:r>
              <a:rPr lang="sk-SK" dirty="0"/>
              <a:t>jazyk, francúzsky jazyk, nemecký jazyk</a:t>
            </a:r>
          </a:p>
          <a:p>
            <a:r>
              <a:rPr lang="sk-SK" dirty="0" smtClean="0">
                <a:solidFill>
                  <a:srgbClr val="FF0000"/>
                </a:solidFill>
              </a:rPr>
              <a:t>14. </a:t>
            </a:r>
            <a:r>
              <a:rPr lang="sk-SK" dirty="0">
                <a:solidFill>
                  <a:srgbClr val="FF0000"/>
                </a:solidFill>
              </a:rPr>
              <a:t>marec </a:t>
            </a:r>
            <a:r>
              <a:rPr lang="sk-SK" dirty="0" smtClean="0">
                <a:solidFill>
                  <a:srgbClr val="FF0000"/>
                </a:solidFill>
              </a:rPr>
              <a:t>2019 </a:t>
            </a:r>
            <a:r>
              <a:rPr lang="sk-SK" dirty="0">
                <a:solidFill>
                  <a:srgbClr val="FF0000"/>
                </a:solidFill>
              </a:rPr>
              <a:t>(štvrtok) </a:t>
            </a:r>
            <a:r>
              <a:rPr lang="sk-SK" dirty="0"/>
              <a:t>– matematika</a:t>
            </a:r>
          </a:p>
          <a:p>
            <a:endParaRPr lang="sk-SK" dirty="0"/>
          </a:p>
        </p:txBody>
      </p:sp>
    </p:spTree>
    <p:extLst>
      <p:ext uri="{BB962C8B-B14F-4D97-AF65-F5344CB8AC3E}">
        <p14:creationId xmlns:p14="http://schemas.microsoft.com/office/powerpoint/2010/main" val="408943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Termín internej časti maturitnej skúšky</a:t>
            </a:r>
            <a:br>
              <a:rPr lang="sk-SK" dirty="0"/>
            </a:br>
            <a:endParaRPr lang="sk-SK" dirty="0"/>
          </a:p>
        </p:txBody>
      </p:sp>
      <p:sp>
        <p:nvSpPr>
          <p:cNvPr id="3" name="Zástupný symbol obsahu 2"/>
          <p:cNvSpPr>
            <a:spLocks noGrp="1"/>
          </p:cNvSpPr>
          <p:nvPr>
            <p:ph idx="1"/>
          </p:nvPr>
        </p:nvSpPr>
        <p:spPr/>
        <p:txBody>
          <a:bodyPr/>
          <a:lstStyle/>
          <a:p>
            <a:r>
              <a:rPr lang="sk-SK" dirty="0"/>
              <a:t>- okrem písomnej formy, je stanovený pre našu školu v čase: </a:t>
            </a:r>
            <a:endParaRPr lang="sk-SK" dirty="0" smtClean="0"/>
          </a:p>
          <a:p>
            <a:pPr marL="0" indent="0" algn="ctr">
              <a:buNone/>
            </a:pPr>
            <a:r>
              <a:rPr lang="sk-SK" sz="4800" dirty="0" smtClean="0">
                <a:solidFill>
                  <a:srgbClr val="FF0000"/>
                </a:solidFill>
              </a:rPr>
              <a:t>20.5.-24.5.2019</a:t>
            </a:r>
            <a:endParaRPr lang="sk-SK" sz="4800" dirty="0">
              <a:solidFill>
                <a:srgbClr val="FF0000"/>
              </a:solidFill>
            </a:endParaRPr>
          </a:p>
          <a:p>
            <a:pPr marL="0" indent="0">
              <a:buNone/>
            </a:pPr>
            <a:r>
              <a:rPr lang="sk-SK" dirty="0"/>
              <a:t>	</a:t>
            </a:r>
            <a:r>
              <a:rPr lang="sk-SK" dirty="0" smtClean="0"/>
              <a:t>	</a:t>
            </a:r>
            <a:endParaRPr lang="sk-SK" dirty="0"/>
          </a:p>
        </p:txBody>
      </p:sp>
    </p:spTree>
    <p:extLst>
      <p:ext uri="{BB962C8B-B14F-4D97-AF65-F5344CB8AC3E}">
        <p14:creationId xmlns:p14="http://schemas.microsoft.com/office/powerpoint/2010/main" val="457589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sz="4000" dirty="0"/>
              <a:t>Náhradný termín externej časti maturitnej skúšky a písomnej formy internej časti maturitnej skúšky </a:t>
            </a:r>
            <a:r>
              <a:rPr lang="sk-SK" dirty="0"/>
              <a:t/>
            </a:r>
            <a:br>
              <a:rPr lang="sk-SK" dirty="0"/>
            </a:br>
            <a:endParaRPr lang="sk-SK" dirty="0"/>
          </a:p>
        </p:txBody>
      </p:sp>
      <p:sp>
        <p:nvSpPr>
          <p:cNvPr id="3" name="Zástupný symbol obsahu 2"/>
          <p:cNvSpPr>
            <a:spLocks noGrp="1"/>
          </p:cNvSpPr>
          <p:nvPr>
            <p:ph idx="1"/>
          </p:nvPr>
        </p:nvSpPr>
        <p:spPr/>
        <p:txBody>
          <a:bodyPr/>
          <a:lstStyle/>
          <a:p>
            <a:pPr marL="0" indent="0" algn="ctr">
              <a:buNone/>
            </a:pPr>
            <a:endParaRPr lang="sk-SK" sz="4800" dirty="0" smtClean="0">
              <a:solidFill>
                <a:srgbClr val="FF0000"/>
              </a:solidFill>
            </a:endParaRPr>
          </a:p>
          <a:p>
            <a:pPr marL="0" indent="0" algn="ctr">
              <a:buNone/>
            </a:pPr>
            <a:r>
              <a:rPr lang="sk-SK" sz="4800" dirty="0">
                <a:solidFill>
                  <a:srgbClr val="FF0000"/>
                </a:solidFill>
              </a:rPr>
              <a:t>9</a:t>
            </a:r>
            <a:r>
              <a:rPr lang="sk-SK" sz="4800" dirty="0" smtClean="0">
                <a:solidFill>
                  <a:srgbClr val="FF0000"/>
                </a:solidFill>
              </a:rPr>
              <a:t>. </a:t>
            </a:r>
            <a:r>
              <a:rPr lang="sk-SK" sz="4800" dirty="0">
                <a:solidFill>
                  <a:srgbClr val="FF0000"/>
                </a:solidFill>
              </a:rPr>
              <a:t>až </a:t>
            </a:r>
            <a:r>
              <a:rPr lang="sk-SK" sz="4800" dirty="0" smtClean="0">
                <a:solidFill>
                  <a:srgbClr val="FF0000"/>
                </a:solidFill>
              </a:rPr>
              <a:t>12. </a:t>
            </a:r>
            <a:r>
              <a:rPr lang="sk-SK" sz="4800" dirty="0">
                <a:solidFill>
                  <a:srgbClr val="FF0000"/>
                </a:solidFill>
              </a:rPr>
              <a:t>apríl </a:t>
            </a:r>
            <a:r>
              <a:rPr lang="sk-SK" sz="4800" dirty="0" smtClean="0">
                <a:solidFill>
                  <a:srgbClr val="FF0000"/>
                </a:solidFill>
              </a:rPr>
              <a:t>2019</a:t>
            </a:r>
          </a:p>
          <a:p>
            <a:pPr marL="0" indent="0" algn="ctr">
              <a:buNone/>
            </a:pPr>
            <a:endParaRPr lang="sk-SK" sz="4800" dirty="0">
              <a:solidFill>
                <a:srgbClr val="FF0000"/>
              </a:solidFill>
            </a:endParaRPr>
          </a:p>
          <a:p>
            <a:pPr marL="0" indent="0" algn="just">
              <a:buNone/>
            </a:pPr>
            <a:r>
              <a:rPr lang="sk-SK" sz="1200" dirty="0"/>
              <a:t>Podrobné informácie o organizácii náhradného termínu EČ a PFIČ MS budú zúčastneným školám poskytnuté v dostatočnom časovom predstihu.</a:t>
            </a:r>
          </a:p>
          <a:p>
            <a:pPr marL="0" indent="0" algn="just">
              <a:buNone/>
            </a:pPr>
            <a:endParaRPr lang="sk-SK" sz="1200" dirty="0">
              <a:solidFill>
                <a:srgbClr val="FF0000"/>
              </a:solidFill>
            </a:endParaRPr>
          </a:p>
          <a:p>
            <a:endParaRPr lang="sk-SK" dirty="0"/>
          </a:p>
        </p:txBody>
      </p:sp>
    </p:spTree>
    <p:extLst>
      <p:ext uri="{BB962C8B-B14F-4D97-AF65-F5344CB8AC3E}">
        <p14:creationId xmlns:p14="http://schemas.microsoft.com/office/powerpoint/2010/main" val="116680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Klasifikácia a hodnotenie na MS</a:t>
            </a:r>
            <a:endParaRPr lang="sk-SK" dirty="0"/>
          </a:p>
        </p:txBody>
      </p:sp>
      <p:sp>
        <p:nvSpPr>
          <p:cNvPr id="3" name="Zástupný symbol obsahu 2"/>
          <p:cNvSpPr>
            <a:spLocks noGrp="1"/>
          </p:cNvSpPr>
          <p:nvPr>
            <p:ph idx="1"/>
          </p:nvPr>
        </p:nvSpPr>
        <p:spPr/>
        <p:txBody>
          <a:bodyPr>
            <a:normAutofit/>
          </a:bodyPr>
          <a:lstStyle/>
          <a:p>
            <a:r>
              <a:rPr lang="sk-SK" dirty="0"/>
              <a:t>Ak má MS v príslušnom predmete viac častí, hodnotí sa každá časť osobitne.</a:t>
            </a:r>
            <a:endParaRPr lang="sk-SK" dirty="0" smtClean="0"/>
          </a:p>
          <a:p>
            <a:r>
              <a:rPr lang="sk-SK" dirty="0"/>
              <a:t>Výsledné hodnotenie sa neurčuje. Určuje sa, či v predmete žiak zmaturoval alebo nezmaturoval. má MS v príslušnom predmete viac častí, hodnotí sa každá časť osobitne</a:t>
            </a:r>
            <a:r>
              <a:rPr lang="sk-SK" dirty="0" smtClean="0"/>
              <a:t>.</a:t>
            </a:r>
          </a:p>
          <a:p>
            <a:r>
              <a:rPr lang="sk-SK" dirty="0"/>
              <a:t>EČ MS sa hodnotí percentom úspešnosti </a:t>
            </a:r>
            <a:r>
              <a:rPr lang="sk-SK" dirty="0" smtClean="0"/>
              <a:t>a </a:t>
            </a:r>
            <a:r>
              <a:rPr lang="sk-SK" dirty="0" err="1" smtClean="0"/>
              <a:t>percentilom</a:t>
            </a:r>
            <a:r>
              <a:rPr lang="sk-SK" dirty="0" smtClean="0"/>
              <a:t>.</a:t>
            </a:r>
          </a:p>
          <a:p>
            <a:r>
              <a:rPr lang="sk-SK" dirty="0" smtClean="0"/>
              <a:t>PFIČ </a:t>
            </a:r>
            <a:r>
              <a:rPr lang="sk-SK" dirty="0"/>
              <a:t>MS sa hodnotí percentom úspešnosti. </a:t>
            </a:r>
            <a:endParaRPr lang="sk-SK" dirty="0" smtClean="0"/>
          </a:p>
          <a:p>
            <a:r>
              <a:rPr lang="sk-SK" dirty="0" smtClean="0"/>
              <a:t>ÚFIČ </a:t>
            </a:r>
            <a:r>
              <a:rPr lang="sk-SK" dirty="0"/>
              <a:t>MS sa hodnotí stupňom prospechu.</a:t>
            </a:r>
          </a:p>
        </p:txBody>
      </p:sp>
    </p:spTree>
    <p:extLst>
      <p:ext uri="{BB962C8B-B14F-4D97-AF65-F5344CB8AC3E}">
        <p14:creationId xmlns:p14="http://schemas.microsoft.com/office/powerpoint/2010/main" val="2733240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Klasifikácia a hodnotenie na MS</a:t>
            </a:r>
          </a:p>
        </p:txBody>
      </p:sp>
      <p:sp>
        <p:nvSpPr>
          <p:cNvPr id="3" name="Zástupný symbol obsahu 2"/>
          <p:cNvSpPr>
            <a:spLocks noGrp="1"/>
          </p:cNvSpPr>
          <p:nvPr>
            <p:ph idx="1"/>
          </p:nvPr>
        </p:nvSpPr>
        <p:spPr/>
        <p:txBody>
          <a:bodyPr/>
          <a:lstStyle/>
          <a:p>
            <a:r>
              <a:rPr lang="sk-SK" dirty="0"/>
              <a:t>Výsledky EČ a PFIČ MS oznámi žiakom riaditeľ školy najneskôr 10 dní pred termínom ÚFIČ MS (pred odchodom na „akademický týždeň</a:t>
            </a:r>
            <a:r>
              <a:rPr lang="sk-SK" dirty="0" smtClean="0"/>
              <a:t>“).</a:t>
            </a:r>
          </a:p>
          <a:p>
            <a:r>
              <a:rPr lang="sk-SK" dirty="0">
                <a:solidFill>
                  <a:srgbClr val="FF0000"/>
                </a:solidFill>
              </a:rPr>
              <a:t>Žiak môže vykonať ÚFIČ MS bez ohľadu na výsledok EČ </a:t>
            </a:r>
            <a:r>
              <a:rPr lang="sk-SK" dirty="0" smtClean="0">
                <a:solidFill>
                  <a:srgbClr val="FF0000"/>
                </a:solidFill>
              </a:rPr>
              <a:t>MS </a:t>
            </a:r>
            <a:r>
              <a:rPr lang="sk-SK" dirty="0">
                <a:solidFill>
                  <a:srgbClr val="FF0000"/>
                </a:solidFill>
              </a:rPr>
              <a:t>a PFIČ MS</a:t>
            </a:r>
            <a:r>
              <a:rPr lang="sk-SK" dirty="0" smtClean="0">
                <a:solidFill>
                  <a:srgbClr val="FF0000"/>
                </a:solidFill>
              </a:rPr>
              <a:t>.</a:t>
            </a:r>
          </a:p>
          <a:p>
            <a:r>
              <a:rPr lang="sk-SK" dirty="0"/>
              <a:t>Z predmetu, ktorý nemá EČ MS ani PFIČ MS </a:t>
            </a:r>
            <a:r>
              <a:rPr lang="sk-SK" dirty="0" smtClean="0"/>
              <a:t>žiak </a:t>
            </a:r>
            <a:r>
              <a:rPr lang="sk-SK" dirty="0"/>
              <a:t>úspešne vykoná MS, ak jeho hodnotenie ÚFIČ MS nie je horšie ako 4 (dostatočný). </a:t>
            </a:r>
            <a:endParaRPr lang="sk-SK" dirty="0" smtClean="0"/>
          </a:p>
          <a:p>
            <a:r>
              <a:rPr lang="sk-SK" dirty="0" smtClean="0">
                <a:solidFill>
                  <a:srgbClr val="FF0000"/>
                </a:solidFill>
              </a:rPr>
              <a:t>Žiak </a:t>
            </a:r>
            <a:r>
              <a:rPr lang="sk-SK" dirty="0">
                <a:solidFill>
                  <a:srgbClr val="FF0000"/>
                </a:solidFill>
              </a:rPr>
              <a:t>úspešne vykoná MS, ak úspešne vykoná MS zo všetkých štyroch predmetov, na ktoré bol prihlásený.</a:t>
            </a:r>
          </a:p>
        </p:txBody>
      </p:sp>
    </p:spTree>
    <p:extLst>
      <p:ext uri="{BB962C8B-B14F-4D97-AF65-F5344CB8AC3E}">
        <p14:creationId xmlns:p14="http://schemas.microsoft.com/office/powerpoint/2010/main" val="10838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sk-SK" dirty="0" smtClean="0"/>
              <a:t>SJL, ANJ, NEJ, FRJ</a:t>
            </a:r>
            <a:endParaRPr lang="sk-SK" dirty="0"/>
          </a:p>
        </p:txBody>
      </p:sp>
      <p:sp>
        <p:nvSpPr>
          <p:cNvPr id="5" name="Zástupný symbol obsahu 4"/>
          <p:cNvSpPr>
            <a:spLocks noGrp="1"/>
          </p:cNvSpPr>
          <p:nvPr>
            <p:ph idx="1"/>
          </p:nvPr>
        </p:nvSpPr>
        <p:spPr/>
        <p:txBody>
          <a:bodyPr>
            <a:normAutofit fontScale="92500" lnSpcReduction="10000"/>
          </a:bodyPr>
          <a:lstStyle/>
          <a:p>
            <a:r>
              <a:rPr lang="sk-SK" dirty="0"/>
              <a:t>Z predmetu, ktorý má EČ MS a PFIČ MS (slovenský jazyk a literatúra, povinný predmet zo skupiny cudzích jazykov</a:t>
            </a:r>
            <a:r>
              <a:rPr lang="sk-SK" dirty="0">
                <a:solidFill>
                  <a:srgbClr val="FF0000"/>
                </a:solidFill>
              </a:rPr>
              <a:t>), žiak úspešne vykoná MS, </a:t>
            </a:r>
            <a:r>
              <a:rPr lang="sk-SK" dirty="0" smtClean="0">
                <a:solidFill>
                  <a:srgbClr val="FF0000"/>
                </a:solidFill>
              </a:rPr>
              <a:t>ak </a:t>
            </a:r>
          </a:p>
          <a:p>
            <a:r>
              <a:rPr lang="sk-SK" dirty="0" smtClean="0"/>
              <a:t>a</a:t>
            </a:r>
            <a:r>
              <a:rPr lang="sk-SK" dirty="0"/>
              <a:t>) </a:t>
            </a:r>
            <a:r>
              <a:rPr lang="sk-SK" dirty="0">
                <a:solidFill>
                  <a:srgbClr val="FF0000"/>
                </a:solidFill>
              </a:rPr>
              <a:t>jeho hodnotenie ÚFIČ MS nie je horšie ako 3 (dobrý) a v PFIČ MS získa viac ako 25 % z celkového počtu bodov</a:t>
            </a:r>
            <a:r>
              <a:rPr lang="sk-SK" dirty="0"/>
              <a:t> </a:t>
            </a:r>
            <a:r>
              <a:rPr lang="sk-SK" dirty="0">
                <a:solidFill>
                  <a:srgbClr val="FF0000"/>
                </a:solidFill>
              </a:rPr>
              <a:t>alebo v EČ MS získa viac ako 33 % z celkového počtu bodov, </a:t>
            </a:r>
            <a:endParaRPr lang="sk-SK" dirty="0" smtClean="0">
              <a:solidFill>
                <a:srgbClr val="FF0000"/>
              </a:solidFill>
            </a:endParaRPr>
          </a:p>
          <a:p>
            <a:pPr marL="0" indent="0">
              <a:buNone/>
            </a:pPr>
            <a:r>
              <a:rPr lang="sk-SK" dirty="0" smtClean="0">
                <a:solidFill>
                  <a:schemeClr val="tx1"/>
                </a:solidFill>
              </a:rPr>
              <a:t>alebo</a:t>
            </a:r>
          </a:p>
          <a:p>
            <a:r>
              <a:rPr lang="sk-SK" dirty="0" smtClean="0"/>
              <a:t>b</a:t>
            </a:r>
            <a:r>
              <a:rPr lang="sk-SK" dirty="0"/>
              <a:t>) </a:t>
            </a:r>
            <a:r>
              <a:rPr lang="sk-SK" dirty="0">
                <a:solidFill>
                  <a:srgbClr val="FF0000"/>
                </a:solidFill>
              </a:rPr>
              <a:t>jeho hodnotenie ÚFIČ MS je 4 (dostatočný) a v PFIČ MS získa viac ako 25 % z celkového počtu bodov </a:t>
            </a:r>
            <a:r>
              <a:rPr lang="sk-SK" b="1" u="sng" dirty="0">
                <a:solidFill>
                  <a:srgbClr val="FF0000"/>
                </a:solidFill>
              </a:rPr>
              <a:t>a súčasne </a:t>
            </a:r>
            <a:r>
              <a:rPr lang="sk-SK" dirty="0">
                <a:solidFill>
                  <a:srgbClr val="FF0000"/>
                </a:solidFill>
              </a:rPr>
              <a:t>v EČ MS získa viac ako 33 % z celkového počtu bodov.</a:t>
            </a:r>
          </a:p>
        </p:txBody>
      </p:sp>
    </p:spTree>
    <p:extLst>
      <p:ext uri="{BB962C8B-B14F-4D97-AF65-F5344CB8AC3E}">
        <p14:creationId xmlns:p14="http://schemas.microsoft.com/office/powerpoint/2010/main" val="2414083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MATEMATIKA</a:t>
            </a:r>
            <a:endParaRPr lang="sk-SK" dirty="0"/>
          </a:p>
        </p:txBody>
      </p:sp>
      <p:sp>
        <p:nvSpPr>
          <p:cNvPr id="3" name="Zástupný symbol obsahu 2"/>
          <p:cNvSpPr>
            <a:spLocks noGrp="1"/>
          </p:cNvSpPr>
          <p:nvPr>
            <p:ph idx="1"/>
          </p:nvPr>
        </p:nvSpPr>
        <p:spPr/>
        <p:txBody>
          <a:bodyPr/>
          <a:lstStyle/>
          <a:p>
            <a:r>
              <a:rPr lang="sk-SK" dirty="0"/>
              <a:t>Z predmetu, ktorý má EČ MS a nemá PFIČ MS (matematika), </a:t>
            </a:r>
            <a:r>
              <a:rPr lang="sk-SK" dirty="0">
                <a:solidFill>
                  <a:srgbClr val="FF0000"/>
                </a:solidFill>
              </a:rPr>
              <a:t>žiak úspešne vykoná MS</a:t>
            </a:r>
            <a:r>
              <a:rPr lang="sk-SK" dirty="0"/>
              <a:t>, ak </a:t>
            </a:r>
            <a:endParaRPr lang="sk-SK" dirty="0" smtClean="0"/>
          </a:p>
          <a:p>
            <a:r>
              <a:rPr lang="sk-SK" dirty="0" smtClean="0"/>
              <a:t>a</a:t>
            </a:r>
            <a:r>
              <a:rPr lang="sk-SK" dirty="0"/>
              <a:t>) </a:t>
            </a:r>
            <a:r>
              <a:rPr lang="sk-SK" dirty="0" smtClean="0">
                <a:solidFill>
                  <a:srgbClr val="FF0000"/>
                </a:solidFill>
              </a:rPr>
              <a:t>jeho hodnotenie ÚFIČ MS nie je horšie ako 3 (dobrý) a v EČ MS získa viac ako 25 % z celkového počtu bodov,</a:t>
            </a:r>
            <a:r>
              <a:rPr lang="sk-SK" dirty="0" smtClean="0"/>
              <a:t> </a:t>
            </a:r>
          </a:p>
          <a:p>
            <a:pPr marL="0" indent="0">
              <a:buNone/>
            </a:pPr>
            <a:r>
              <a:rPr lang="sk-SK" dirty="0" smtClean="0"/>
              <a:t>alebo </a:t>
            </a:r>
          </a:p>
          <a:p>
            <a:pPr>
              <a:buFont typeface="Arial" panose="020B0604020202020204" pitchFamily="34" charset="0"/>
              <a:buChar char="•"/>
            </a:pPr>
            <a:r>
              <a:rPr lang="sk-SK" dirty="0" smtClean="0">
                <a:solidFill>
                  <a:srgbClr val="FF0000"/>
                </a:solidFill>
              </a:rPr>
              <a:t>b</a:t>
            </a:r>
            <a:r>
              <a:rPr lang="sk-SK" dirty="0">
                <a:solidFill>
                  <a:srgbClr val="FF0000"/>
                </a:solidFill>
              </a:rPr>
              <a:t>) jeho hodnotenie ÚFIČ MS je 4 (dostatočný) a v EČ MS získa viac ako 33 % z celkového počtu bodov.</a:t>
            </a:r>
          </a:p>
        </p:txBody>
      </p:sp>
    </p:spTree>
    <p:extLst>
      <p:ext uri="{BB962C8B-B14F-4D97-AF65-F5344CB8AC3E}">
        <p14:creationId xmlns:p14="http://schemas.microsoft.com/office/powerpoint/2010/main" val="66408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
            </a:r>
            <a:br>
              <a:rPr lang="sk-SK" dirty="0"/>
            </a:br>
            <a:r>
              <a:rPr lang="it-IT" b="1" dirty="0"/>
              <a:t>TRVANIE TESTOV EČ A PFIČ MS </a:t>
            </a:r>
            <a:endParaRPr lang="sk-SK" dirty="0"/>
          </a:p>
        </p:txBody>
      </p:sp>
      <p:sp>
        <p:nvSpPr>
          <p:cNvPr id="3" name="Zástupný symbol obsahu 2"/>
          <p:cNvSpPr>
            <a:spLocks noGrp="1"/>
          </p:cNvSpPr>
          <p:nvPr>
            <p:ph idx="1"/>
          </p:nvPr>
        </p:nvSpPr>
        <p:spPr/>
        <p:txBody>
          <a:bodyPr/>
          <a:lstStyle/>
          <a:p>
            <a:endParaRPr lang="sk-SK" dirty="0"/>
          </a:p>
          <a:p>
            <a:pPr marL="0" indent="0">
              <a:buNone/>
            </a:pPr>
            <a:r>
              <a:rPr lang="sk-SK" b="1" dirty="0"/>
              <a:t>P</a:t>
            </a:r>
            <a:r>
              <a:rPr lang="sk-SK" b="1" dirty="0" smtClean="0"/>
              <a:t>redmety </a:t>
            </a:r>
            <a:r>
              <a:rPr lang="sk-SK" dirty="0"/>
              <a:t>	</a:t>
            </a:r>
            <a:r>
              <a:rPr lang="sk-SK" dirty="0" smtClean="0"/>
              <a:t>		</a:t>
            </a:r>
            <a:r>
              <a:rPr lang="sk-SK" b="1" dirty="0" smtClean="0"/>
              <a:t>EČ </a:t>
            </a:r>
            <a:r>
              <a:rPr lang="sk-SK" dirty="0"/>
              <a:t>	</a:t>
            </a:r>
            <a:r>
              <a:rPr lang="sk-SK" dirty="0" smtClean="0"/>
              <a:t>			</a:t>
            </a:r>
            <a:r>
              <a:rPr lang="sk-SK" b="1" dirty="0" smtClean="0"/>
              <a:t>PFIČ </a:t>
            </a:r>
            <a:r>
              <a:rPr lang="sk-SK" dirty="0"/>
              <a:t>	</a:t>
            </a:r>
          </a:p>
          <a:p>
            <a:pPr marL="0" indent="0">
              <a:buNone/>
            </a:pPr>
            <a:r>
              <a:rPr lang="sk-SK" dirty="0"/>
              <a:t>SJL 	</a:t>
            </a:r>
            <a:r>
              <a:rPr lang="sk-SK" dirty="0" smtClean="0"/>
              <a:t>     			100 </a:t>
            </a:r>
            <a:r>
              <a:rPr lang="sk-SK" dirty="0"/>
              <a:t>minút 	</a:t>
            </a:r>
            <a:r>
              <a:rPr lang="sk-SK" dirty="0" smtClean="0"/>
              <a:t>		150 </a:t>
            </a:r>
            <a:r>
              <a:rPr lang="sk-SK" dirty="0"/>
              <a:t>minút 	</a:t>
            </a:r>
          </a:p>
          <a:p>
            <a:pPr marL="0" indent="0">
              <a:buNone/>
            </a:pPr>
            <a:r>
              <a:rPr lang="sk-SK" dirty="0"/>
              <a:t>CUJ-B2 	</a:t>
            </a:r>
            <a:r>
              <a:rPr lang="sk-SK" dirty="0" smtClean="0"/>
              <a:t>		120 </a:t>
            </a:r>
            <a:r>
              <a:rPr lang="sk-SK" dirty="0"/>
              <a:t>minút 	</a:t>
            </a:r>
            <a:r>
              <a:rPr lang="sk-SK" dirty="0" smtClean="0"/>
              <a:t>		60 </a:t>
            </a:r>
            <a:r>
              <a:rPr lang="sk-SK" dirty="0"/>
              <a:t>minút 	</a:t>
            </a:r>
          </a:p>
          <a:p>
            <a:pPr marL="0" indent="0">
              <a:buNone/>
            </a:pPr>
            <a:r>
              <a:rPr lang="sk-SK" dirty="0"/>
              <a:t>MAT 	</a:t>
            </a:r>
            <a:r>
              <a:rPr lang="sk-SK" dirty="0" smtClean="0"/>
              <a:t>			150 </a:t>
            </a:r>
            <a:r>
              <a:rPr lang="sk-SK" dirty="0"/>
              <a:t>minút </a:t>
            </a:r>
            <a:r>
              <a:rPr lang="sk-SK" dirty="0" smtClean="0"/>
              <a:t>		</a:t>
            </a:r>
            <a:r>
              <a:rPr lang="sk-SK" dirty="0"/>
              <a:t>	–––––– 	</a:t>
            </a:r>
          </a:p>
          <a:p>
            <a:endParaRPr lang="sk-SK" dirty="0"/>
          </a:p>
        </p:txBody>
      </p:sp>
    </p:spTree>
    <p:extLst>
      <p:ext uri="{BB962C8B-B14F-4D97-AF65-F5344CB8AC3E}">
        <p14:creationId xmlns:p14="http://schemas.microsoft.com/office/powerpoint/2010/main" val="254951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Platná legislatíva pre organizáciu MS</a:t>
            </a:r>
            <a:endParaRPr lang="sk-SK" dirty="0"/>
          </a:p>
        </p:txBody>
      </p:sp>
      <p:sp>
        <p:nvSpPr>
          <p:cNvPr id="3" name="Zástupný symbol obsahu 2"/>
          <p:cNvSpPr>
            <a:spLocks noGrp="1"/>
          </p:cNvSpPr>
          <p:nvPr>
            <p:ph idx="1"/>
          </p:nvPr>
        </p:nvSpPr>
        <p:spPr/>
        <p:txBody>
          <a:bodyPr/>
          <a:lstStyle/>
          <a:p>
            <a:pPr algn="just"/>
            <a:r>
              <a:rPr lang="sk-SK" dirty="0"/>
              <a:t>Organizáciu maturitnej skúšky (MS) v školskom roku 2016/2017 upravuje zákon č. 245/2008 Z. z. o výchove a vzdelávaní (školský zákon) a o zmene a doplnení niektorých zákonov v znení neskorších predpisov (§ 72 – § 93) a vyhláška č. 318/2008 Z. z. o ukončovaní štúdia na stredných školách v znení neskorších predpisov. </a:t>
            </a:r>
          </a:p>
        </p:txBody>
      </p:sp>
    </p:spTree>
    <p:extLst>
      <p:ext uri="{BB962C8B-B14F-4D97-AF65-F5344CB8AC3E}">
        <p14:creationId xmlns:p14="http://schemas.microsoft.com/office/powerpoint/2010/main" val="246842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Čo ak z niektorého predmetu </a:t>
            </a:r>
            <a:r>
              <a:rPr lang="sk-SK" dirty="0" smtClean="0">
                <a:solidFill>
                  <a:srgbClr val="FF0000"/>
                </a:solidFill>
              </a:rPr>
              <a:t>nezmaturujem</a:t>
            </a:r>
            <a:r>
              <a:rPr lang="sk-SK" dirty="0" smtClean="0"/>
              <a:t>?</a:t>
            </a:r>
            <a:endParaRPr lang="sk-SK" dirty="0"/>
          </a:p>
        </p:txBody>
      </p:sp>
      <p:sp>
        <p:nvSpPr>
          <p:cNvPr id="3" name="Zástupný symbol obsahu 2"/>
          <p:cNvSpPr>
            <a:spLocks noGrp="1"/>
          </p:cNvSpPr>
          <p:nvPr>
            <p:ph idx="1"/>
          </p:nvPr>
        </p:nvSpPr>
        <p:spPr/>
        <p:txBody>
          <a:bodyPr>
            <a:normAutofit fontScale="77500" lnSpcReduction="20000"/>
          </a:bodyPr>
          <a:lstStyle/>
          <a:p>
            <a:pPr algn="just"/>
            <a:r>
              <a:rPr lang="sk-SK" dirty="0"/>
              <a:t>Ak žiak neúspešne vykoná MS z predmetu (nesplní vyššie uvedené požiadavky hodnotenia z niektorej časti MS z predmetu), </a:t>
            </a:r>
            <a:r>
              <a:rPr lang="sk-SK" dirty="0">
                <a:solidFill>
                  <a:srgbClr val="FF0000"/>
                </a:solidFill>
              </a:rPr>
              <a:t>po skončení ÚFIČ MS požiada ŠMK o možnosť konať opravnú skúšku z neúspešne vykonaných častí alebo foriem MS z tohto predmetu</a:t>
            </a:r>
            <a:r>
              <a:rPr lang="sk-SK" dirty="0"/>
              <a:t>. </a:t>
            </a:r>
            <a:endParaRPr lang="sk-SK" dirty="0" smtClean="0"/>
          </a:p>
          <a:p>
            <a:pPr algn="just"/>
            <a:r>
              <a:rPr lang="sk-SK" dirty="0" smtClean="0"/>
              <a:t>Ak </a:t>
            </a:r>
            <a:r>
              <a:rPr lang="sk-SK" dirty="0"/>
              <a:t>chce žiak vykonať opravnú skúšku v septembri nasledujúceho školského roka, prihlási sa riaditeľovi školy do 30. júna školského roka. </a:t>
            </a:r>
            <a:endParaRPr lang="sk-SK" dirty="0" smtClean="0"/>
          </a:p>
          <a:p>
            <a:pPr algn="just"/>
            <a:r>
              <a:rPr lang="sk-SK" dirty="0" smtClean="0"/>
              <a:t>Ak </a:t>
            </a:r>
            <a:r>
              <a:rPr lang="sk-SK" dirty="0"/>
              <a:t>ani po opravnej skúške v septembri žiak nespĺňa podmienky na úspešné vykonanie MS z predmetu, prihlási sa riaditeľovi školy do 30. septembra na opravnú skúšku z tých častí MS (z EČ MS, PFIČ MS, prípadne ÚFIČ MS), z ktorých nespĺňa požiadavku na úspešné vykonanie MS. </a:t>
            </a:r>
            <a:endParaRPr lang="sk-SK" dirty="0" smtClean="0"/>
          </a:p>
          <a:p>
            <a:pPr algn="just"/>
            <a:r>
              <a:rPr lang="sk-SK" dirty="0" smtClean="0"/>
              <a:t>Ďalšiu </a:t>
            </a:r>
            <a:r>
              <a:rPr lang="sk-SK" dirty="0"/>
              <a:t>opravnú skúšku z ÚFIČ MS žiak vykoná v opravnom termíne ÚFIČ MS (február nasledujúceho školského roka), opravnú skúšku z EČ a PFIČ MS v čase riadneho termínu EČ a PFIČ MS nasledujúceho školského roka. Po vykonaní všetkých opravných skúšok, na ktoré bol žiak prihlásený, PMK posúdi, či žiak splnil podmienky na úspešné vykonanie MS z predmetu.</a:t>
            </a:r>
          </a:p>
        </p:txBody>
      </p:sp>
    </p:spTree>
    <p:extLst>
      <p:ext uri="{BB962C8B-B14F-4D97-AF65-F5344CB8AC3E}">
        <p14:creationId xmlns:p14="http://schemas.microsoft.com/office/powerpoint/2010/main" val="38053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Čo ak na maturitu </a:t>
            </a:r>
            <a:r>
              <a:rPr lang="sk-SK" dirty="0" smtClean="0">
                <a:solidFill>
                  <a:srgbClr val="FF0000"/>
                </a:solidFill>
              </a:rPr>
              <a:t>neprídem</a:t>
            </a:r>
            <a:r>
              <a:rPr lang="sk-SK" dirty="0" smtClean="0"/>
              <a:t>?</a:t>
            </a:r>
            <a:endParaRPr lang="sk-SK" dirty="0"/>
          </a:p>
        </p:txBody>
      </p:sp>
      <p:sp>
        <p:nvSpPr>
          <p:cNvPr id="3" name="Zástupný symbol obsahu 2"/>
          <p:cNvSpPr>
            <a:spLocks noGrp="1"/>
          </p:cNvSpPr>
          <p:nvPr>
            <p:ph idx="1"/>
          </p:nvPr>
        </p:nvSpPr>
        <p:spPr/>
        <p:txBody>
          <a:bodyPr/>
          <a:lstStyle/>
          <a:p>
            <a:pPr algn="just"/>
            <a:r>
              <a:rPr lang="sk-SK" dirty="0"/>
              <a:t>Ak žiak neospravedlní svoju neúčasť na MS alebo jeho ospravedlnenie nebude uznané, posudzuje sa, akoby dňom nasledujúcim po termíne konania skúšky štúdium zanechal (prestáva byť žiakom školy</a:t>
            </a:r>
            <a:r>
              <a:rPr lang="sk-SK" dirty="0" smtClean="0"/>
              <a:t>).</a:t>
            </a:r>
          </a:p>
          <a:p>
            <a:pPr algn="just"/>
            <a:r>
              <a:rPr lang="sk-SK" dirty="0"/>
              <a:t>Neúčasť na MS z dobrovoľného predmetu nie je potrebné ospravedlňovať, pri neúčasti sa žiak nehodnotí. Z organizačných dôvodov je však vhodné sa ospravedlniť aspoň týždeň pred začiatkom každej časti MS</a:t>
            </a:r>
          </a:p>
        </p:txBody>
      </p:sp>
    </p:spTree>
    <p:extLst>
      <p:ext uri="{BB962C8B-B14F-4D97-AF65-F5344CB8AC3E}">
        <p14:creationId xmlns:p14="http://schemas.microsoft.com/office/powerpoint/2010/main" val="159096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Čo ak sa počas MS </a:t>
            </a:r>
            <a:r>
              <a:rPr lang="sk-SK" dirty="0" smtClean="0">
                <a:solidFill>
                  <a:srgbClr val="FF0000"/>
                </a:solidFill>
              </a:rPr>
              <a:t>nevhodne správam</a:t>
            </a:r>
            <a:r>
              <a:rPr lang="sk-SK" dirty="0" smtClean="0"/>
              <a:t>?</a:t>
            </a:r>
            <a:endParaRPr lang="sk-SK" dirty="0"/>
          </a:p>
        </p:txBody>
      </p:sp>
      <p:sp>
        <p:nvSpPr>
          <p:cNvPr id="3" name="Zástupný symbol obsahu 2"/>
          <p:cNvSpPr>
            <a:spLocks noGrp="1"/>
          </p:cNvSpPr>
          <p:nvPr>
            <p:ph idx="1"/>
          </p:nvPr>
        </p:nvSpPr>
        <p:spPr/>
        <p:txBody>
          <a:bodyPr>
            <a:normAutofit lnSpcReduction="10000"/>
          </a:bodyPr>
          <a:lstStyle/>
          <a:p>
            <a:pPr algn="just"/>
            <a:r>
              <a:rPr lang="sk-SK" dirty="0"/>
              <a:t>Ak sa žiak na niektorej časti MS správa nevhodným </a:t>
            </a:r>
            <a:r>
              <a:rPr lang="sk-SK" dirty="0" smtClean="0"/>
              <a:t>spôsobom (vyrušovanie, odpisovanie, pokus o podvod a pod.), </a:t>
            </a:r>
            <a:r>
              <a:rPr lang="sk-SK" dirty="0"/>
              <a:t>predseda PMK alebo dozerajúci učiteľ jeho skúšku preruší. </a:t>
            </a:r>
            <a:endParaRPr lang="sk-SK" dirty="0" smtClean="0"/>
          </a:p>
          <a:p>
            <a:pPr algn="just"/>
            <a:r>
              <a:rPr lang="sk-SK" dirty="0"/>
              <a:t>Ak predseda PMK nedovolí žiakovi v skúške pokračovať, ďalší postup rieši Usmernenie MŠVVaŠ SR ku konaniu maturitnej skúšky v prípade jej prerušenia. Napr. </a:t>
            </a:r>
            <a:r>
              <a:rPr lang="sk-SK" dirty="0" smtClean="0">
                <a:solidFill>
                  <a:srgbClr val="FF0000"/>
                </a:solidFill>
              </a:rPr>
              <a:t>ak </a:t>
            </a:r>
            <a:r>
              <a:rPr lang="sk-SK" dirty="0">
                <a:solidFill>
                  <a:srgbClr val="FF0000"/>
                </a:solidFill>
              </a:rPr>
              <a:t>bola žiakovi prerušená EČ MS zo slovenského jazyka a literatúry, žiak už ďalej MS nekoná. </a:t>
            </a:r>
            <a:r>
              <a:rPr lang="sk-SK" b="1" u="sng" dirty="0">
                <a:solidFill>
                  <a:srgbClr val="FF0000"/>
                </a:solidFill>
              </a:rPr>
              <a:t>Celú maturitnú skúšku, t. j. EČ, PFIČ a </a:t>
            </a:r>
            <a:r>
              <a:rPr lang="sk-SK" b="1" u="sng" dirty="0" smtClean="0">
                <a:solidFill>
                  <a:srgbClr val="FF0000"/>
                </a:solidFill>
              </a:rPr>
              <a:t>ÚFIČ </a:t>
            </a:r>
            <a:r>
              <a:rPr lang="sk-SK" b="1" u="sng" dirty="0">
                <a:solidFill>
                  <a:srgbClr val="FF0000"/>
                </a:solidFill>
              </a:rPr>
              <a:t>MS vykoná zo všetkých predmetov až v riadnom termíne nasledujúceho školského roka</a:t>
            </a:r>
            <a:r>
              <a:rPr lang="sk-SK" b="1" u="sng" dirty="0" smtClean="0">
                <a:solidFill>
                  <a:srgbClr val="FF0000"/>
                </a:solidFill>
              </a:rPr>
              <a:t>.</a:t>
            </a:r>
          </a:p>
          <a:p>
            <a:endParaRPr lang="sk-SK" dirty="0"/>
          </a:p>
        </p:txBody>
      </p:sp>
    </p:spTree>
    <p:extLst>
      <p:ext uri="{BB962C8B-B14F-4D97-AF65-F5344CB8AC3E}">
        <p14:creationId xmlns:p14="http://schemas.microsoft.com/office/powerpoint/2010/main" val="172972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ŽIACI SO ZDRAVOTNÝM ZNEVÝHODNENÍM </a:t>
            </a:r>
          </a:p>
        </p:txBody>
      </p:sp>
      <p:sp>
        <p:nvSpPr>
          <p:cNvPr id="3" name="Zástupný symbol obsahu 2"/>
          <p:cNvSpPr>
            <a:spLocks noGrp="1"/>
          </p:cNvSpPr>
          <p:nvPr>
            <p:ph idx="1"/>
          </p:nvPr>
        </p:nvSpPr>
        <p:spPr/>
        <p:txBody>
          <a:bodyPr>
            <a:normAutofit fontScale="70000" lnSpcReduction="20000"/>
          </a:bodyPr>
          <a:lstStyle/>
          <a:p>
            <a:pPr algn="just"/>
            <a:r>
              <a:rPr lang="sk-SK" dirty="0">
                <a:solidFill>
                  <a:srgbClr val="FF0000"/>
                </a:solidFill>
              </a:rPr>
              <a:t>Žiaci so zdravotným znevýhodnením (ZZ) môžu mať upravené podmienky na vykonanie MS. </a:t>
            </a:r>
            <a:r>
              <a:rPr lang="sk-SK" dirty="0"/>
              <a:t>Podľa upravených podmienok môže maturovať žiak špeciálnej školy, žiak špeciálnej triedy a </a:t>
            </a:r>
            <a:r>
              <a:rPr lang="sk-SK" dirty="0">
                <a:solidFill>
                  <a:srgbClr val="FF0000"/>
                </a:solidFill>
              </a:rPr>
              <a:t>žiak so ZZ vzdelávaný podľa individuálneho vzdelávacieho programu (IVP) </a:t>
            </a:r>
            <a:r>
              <a:rPr lang="sk-SK" dirty="0" smtClean="0">
                <a:solidFill>
                  <a:srgbClr val="FF0000"/>
                </a:solidFill>
              </a:rPr>
              <a:t>spolu </a:t>
            </a:r>
            <a:r>
              <a:rPr lang="sk-SK" dirty="0">
                <a:solidFill>
                  <a:srgbClr val="FF0000"/>
                </a:solidFill>
              </a:rPr>
              <a:t>s ostatnými žiakmi</a:t>
            </a:r>
            <a:r>
              <a:rPr lang="sk-SK" dirty="0" smtClean="0">
                <a:solidFill>
                  <a:srgbClr val="FF0000"/>
                </a:solidFill>
              </a:rPr>
              <a:t>.</a:t>
            </a:r>
          </a:p>
          <a:p>
            <a:pPr algn="just"/>
            <a:r>
              <a:rPr lang="sk-SK" dirty="0"/>
              <a:t>Úpravy sa vzťahujú na jednotlivé časti MS, na cieľové požiadavky na vedomosti a zručnosti maturantov z jednotlivých predmetov, na externé testy, písomné práce a maturitné zadania. Úpravy sa týkajú predĺženia časového limitu pri riešení úloh testov EČ MS, úpravy alebo nahradenia niektorých úloh, grafickej úpravy testov EČ MS (zväčšenie písma, iná grafická úprava a formát úloh testu, iný spôsob záznamu odpovede, počúvania vstupného textu), prítomnosti tlmočníka posunkovej reči a asistenta. Uvedené sú v </a:t>
            </a:r>
            <a:r>
              <a:rPr lang="sk-SK" dirty="0" err="1"/>
              <a:t>V</a:t>
            </a:r>
            <a:r>
              <a:rPr lang="sk-SK" dirty="0"/>
              <a:t>. časti prílohy vyhlášky č. 318/2008 Z. z. v znení neskorších predpisov. Žiaci so ZZ, na ktorých sa úpravy vzťahujú, sú žiaci so sluchovým postihnutím, so zrakovým postihnutím, s telesným postihnutím, chorí a zdravotne oslabení, s vývinovými poruchami učenia, s poruchami aktivity a pozornosti, s poruchami správania, s narušenou komunikačnou schopnosťou, s autizmom alebo ďalšími </a:t>
            </a:r>
            <a:r>
              <a:rPr lang="sk-SK" dirty="0" err="1"/>
              <a:t>pervazívnymi</a:t>
            </a:r>
            <a:r>
              <a:rPr lang="sk-SK" dirty="0"/>
              <a:t> vývinovými poruchami, s viacnásobným postihnutím. </a:t>
            </a:r>
          </a:p>
        </p:txBody>
      </p:sp>
    </p:spTree>
    <p:extLst>
      <p:ext uri="{BB962C8B-B14F-4D97-AF65-F5344CB8AC3E}">
        <p14:creationId xmlns:p14="http://schemas.microsoft.com/office/powerpoint/2010/main" val="4110261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a:t>ŽIACI SO ZDRAVOTNÝM ZNEVÝHODNENÍM </a:t>
            </a:r>
          </a:p>
        </p:txBody>
      </p:sp>
      <p:sp>
        <p:nvSpPr>
          <p:cNvPr id="3" name="Zástupný symbol obsahu 2"/>
          <p:cNvSpPr>
            <a:spLocks noGrp="1"/>
          </p:cNvSpPr>
          <p:nvPr>
            <p:ph idx="1"/>
          </p:nvPr>
        </p:nvSpPr>
        <p:spPr/>
        <p:txBody>
          <a:bodyPr>
            <a:normAutofit fontScale="92500" lnSpcReduction="10000"/>
          </a:bodyPr>
          <a:lstStyle/>
          <a:p>
            <a:pPr algn="just"/>
            <a:r>
              <a:rPr lang="sk-SK" dirty="0"/>
              <a:t>Žiak so ZZ pri prihlasovaní na MS v prílohe oznámi spôsob vykonania MS. V prílohe sú uvedené osobné údaje žiaka, požadované úpravy a odborný posudok odborníka (lekára, špeciálneho pedagóga alebo psychológa), ktorý má žiaka so ZZ vo svojej odbornej starostlivosti. </a:t>
            </a:r>
            <a:endParaRPr lang="sk-SK" dirty="0" smtClean="0"/>
          </a:p>
          <a:p>
            <a:pPr algn="just"/>
            <a:r>
              <a:rPr lang="sk-SK" dirty="0"/>
              <a:t>Žiak s vývinovými poruchami učenia alebo so sluchovým postihnutím môže z predmetu zo skupiny cudzích jazykov konať len ÚFIČ MS. Žiak so sluchovým postihnutím si môže do 30. septembra 2019 namiesto predmetu zo skupiny cudzích jazykov zvoliť jeden z predmetov matematika, náuka o spoločnosti alebo občianska náuka. Test EČ MS z cudzieho jazyka pre žiaka so sluchovým postihnutím na jeho žiadosť neobsahuje úlohy na počúvanie s porozumením.</a:t>
            </a:r>
          </a:p>
        </p:txBody>
      </p:sp>
    </p:spTree>
    <p:extLst>
      <p:ext uri="{BB962C8B-B14F-4D97-AF65-F5344CB8AC3E}">
        <p14:creationId xmlns:p14="http://schemas.microsoft.com/office/powerpoint/2010/main" val="348760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Predmety na MS</a:t>
            </a:r>
            <a:endParaRPr lang="sk-SK" dirty="0"/>
          </a:p>
        </p:txBody>
      </p:sp>
      <p:sp>
        <p:nvSpPr>
          <p:cNvPr id="3" name="Zástupný symbol obsahu 2"/>
          <p:cNvSpPr>
            <a:spLocks noGrp="1"/>
          </p:cNvSpPr>
          <p:nvPr>
            <p:ph idx="1"/>
          </p:nvPr>
        </p:nvSpPr>
        <p:spPr/>
        <p:txBody>
          <a:bodyPr>
            <a:normAutofit fontScale="85000" lnSpcReduction="20000"/>
          </a:bodyPr>
          <a:lstStyle/>
          <a:p>
            <a:r>
              <a:rPr lang="sk-SK" b="1" dirty="0"/>
              <a:t>Žiak gymnázia</a:t>
            </a:r>
            <a:r>
              <a:rPr lang="sk-SK" dirty="0"/>
              <a:t> s vyučovacím jazykom slovenským koná MS zo </a:t>
            </a:r>
            <a:r>
              <a:rPr lang="sk-SK" b="1" dirty="0"/>
              <a:t>štyroch predmetov</a:t>
            </a:r>
            <a:r>
              <a:rPr lang="sk-SK" dirty="0"/>
              <a:t>: </a:t>
            </a:r>
          </a:p>
          <a:p>
            <a:r>
              <a:rPr lang="sk-SK" b="1" dirty="0">
                <a:solidFill>
                  <a:schemeClr val="accent1">
                    <a:lumMod val="75000"/>
                  </a:schemeClr>
                </a:solidFill>
              </a:rPr>
              <a:t>1. slovenský jazyk a literatúra, </a:t>
            </a:r>
            <a:endParaRPr lang="sk-SK" dirty="0">
              <a:solidFill>
                <a:schemeClr val="accent1">
                  <a:lumMod val="75000"/>
                </a:schemeClr>
              </a:solidFill>
            </a:endParaRPr>
          </a:p>
          <a:p>
            <a:r>
              <a:rPr lang="sk-SK" b="1" dirty="0">
                <a:solidFill>
                  <a:schemeClr val="accent1">
                    <a:lumMod val="75000"/>
                  </a:schemeClr>
                </a:solidFill>
              </a:rPr>
              <a:t>2. povinný predmet zo skupiny cudzích jazykov</a:t>
            </a:r>
            <a:r>
              <a:rPr lang="sk-SK" dirty="0">
                <a:solidFill>
                  <a:schemeClr val="accent1">
                    <a:lumMod val="75000"/>
                  </a:schemeClr>
                </a:solidFill>
              </a:rPr>
              <a:t>, </a:t>
            </a:r>
          </a:p>
          <a:p>
            <a:r>
              <a:rPr lang="sk-SK" b="1" dirty="0">
                <a:solidFill>
                  <a:schemeClr val="accent1">
                    <a:lumMod val="75000"/>
                  </a:schemeClr>
                </a:solidFill>
              </a:rPr>
              <a:t>3. voliteľný predmet zo skupiny prírodovedných, spoločenskovedných alebo ostatných predmetov,</a:t>
            </a:r>
            <a:r>
              <a:rPr lang="sk-SK" dirty="0">
                <a:solidFill>
                  <a:schemeClr val="accent1">
                    <a:lumMod val="75000"/>
                  </a:schemeClr>
                </a:solidFill>
              </a:rPr>
              <a:t> </a:t>
            </a:r>
            <a:r>
              <a:rPr lang="sk-SK" dirty="0"/>
              <a:t>pričom hodinová dotácia z tohto predmetu počas štúdia gymnázia musí byť aspoň 6 hodín, v čom môžu byť zahrnuté aj semináre alebo cvičenia rovnakého zamerania, </a:t>
            </a:r>
          </a:p>
          <a:p>
            <a:r>
              <a:rPr lang="sk-SK" b="1" dirty="0">
                <a:solidFill>
                  <a:schemeClr val="accent1">
                    <a:lumMod val="75000"/>
                  </a:schemeClr>
                </a:solidFill>
              </a:rPr>
              <a:t>4. ďalší voliteľný predmet</a:t>
            </a:r>
            <a:r>
              <a:rPr lang="sk-SK" dirty="0">
                <a:solidFill>
                  <a:schemeClr val="accent1">
                    <a:lumMod val="75000"/>
                  </a:schemeClr>
                </a:solidFill>
              </a:rPr>
              <a:t> </a:t>
            </a:r>
            <a:r>
              <a:rPr lang="sk-SK" dirty="0"/>
              <a:t>– akýkoľvek predmet zo skupín predmetov, v ktorom sa žiak vzdelával a je uvedený v učebnom pláne školy (okrem výchovných vyučovacích predmetov). Výber predmetu nie je podmienený hodinovou dotáciou a úrovňou. </a:t>
            </a:r>
          </a:p>
          <a:p>
            <a:endParaRPr lang="sk-SK" dirty="0"/>
          </a:p>
        </p:txBody>
      </p:sp>
    </p:spTree>
    <p:extLst>
      <p:ext uri="{BB962C8B-B14F-4D97-AF65-F5344CB8AC3E}">
        <p14:creationId xmlns:p14="http://schemas.microsoft.com/office/powerpoint/2010/main" val="144012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Skupiny predmetov </a:t>
            </a:r>
            <a:r>
              <a:rPr lang="sk-SK" dirty="0" smtClean="0"/>
              <a:t>MS</a:t>
            </a:r>
            <a:endParaRPr lang="sk-SK" dirty="0"/>
          </a:p>
        </p:txBody>
      </p:sp>
      <p:sp>
        <p:nvSpPr>
          <p:cNvPr id="3" name="Zástupný symbol obsahu 2"/>
          <p:cNvSpPr>
            <a:spLocks noGrp="1"/>
          </p:cNvSpPr>
          <p:nvPr>
            <p:ph idx="1"/>
          </p:nvPr>
        </p:nvSpPr>
        <p:spPr/>
        <p:txBody>
          <a:bodyPr>
            <a:normAutofit lnSpcReduction="10000"/>
          </a:bodyPr>
          <a:lstStyle/>
          <a:p>
            <a:r>
              <a:rPr lang="sk-SK" dirty="0" smtClean="0"/>
              <a:t> </a:t>
            </a:r>
            <a:r>
              <a:rPr lang="sk-SK" b="1" dirty="0"/>
              <a:t>Skupina cudzích jazykov</a:t>
            </a:r>
            <a:r>
              <a:rPr lang="sk-SK" dirty="0"/>
              <a:t>: </a:t>
            </a:r>
            <a:r>
              <a:rPr lang="sk-SK" dirty="0">
                <a:solidFill>
                  <a:schemeClr val="accent1">
                    <a:lumMod val="75000"/>
                  </a:schemeClr>
                </a:solidFill>
              </a:rPr>
              <a:t>anglický, francúzsky, nemecký</a:t>
            </a:r>
            <a:r>
              <a:rPr lang="sk-SK" dirty="0"/>
              <a:t>.</a:t>
            </a:r>
          </a:p>
          <a:p>
            <a:r>
              <a:rPr lang="sk-SK" dirty="0"/>
              <a:t> </a:t>
            </a:r>
            <a:r>
              <a:rPr lang="sk-SK" b="1" dirty="0" smtClean="0"/>
              <a:t>Skupina </a:t>
            </a:r>
            <a:r>
              <a:rPr lang="sk-SK" b="1" dirty="0"/>
              <a:t>prírodovedných predmetov</a:t>
            </a:r>
            <a:r>
              <a:rPr lang="sk-SK" dirty="0"/>
              <a:t>: </a:t>
            </a:r>
            <a:r>
              <a:rPr lang="sk-SK" dirty="0">
                <a:solidFill>
                  <a:schemeClr val="accent1">
                    <a:lumMod val="75000"/>
                  </a:schemeClr>
                </a:solidFill>
              </a:rPr>
              <a:t>biológia, fyzika, chémia, informatika, matematika.</a:t>
            </a:r>
          </a:p>
          <a:p>
            <a:r>
              <a:rPr lang="sk-SK" dirty="0"/>
              <a:t> </a:t>
            </a:r>
            <a:r>
              <a:rPr lang="sk-SK" b="1" dirty="0" smtClean="0"/>
              <a:t>Skupina </a:t>
            </a:r>
            <a:r>
              <a:rPr lang="sk-SK" b="1" dirty="0"/>
              <a:t>spoločenskovedných predmetov</a:t>
            </a:r>
            <a:r>
              <a:rPr lang="sk-SK" dirty="0"/>
              <a:t>: </a:t>
            </a:r>
            <a:r>
              <a:rPr lang="sk-SK" dirty="0">
                <a:solidFill>
                  <a:schemeClr val="accent1">
                    <a:lumMod val="75000"/>
                  </a:schemeClr>
                </a:solidFill>
              </a:rPr>
              <a:t>dejepis, geografia, občianska náuka. </a:t>
            </a:r>
          </a:p>
          <a:p>
            <a:r>
              <a:rPr lang="sk-SK" b="1" dirty="0" smtClean="0"/>
              <a:t>Skupina </a:t>
            </a:r>
            <a:r>
              <a:rPr lang="sk-SK" b="1" dirty="0"/>
              <a:t>ostatných predmetov:</a:t>
            </a:r>
            <a:r>
              <a:rPr lang="sk-SK" dirty="0"/>
              <a:t> </a:t>
            </a:r>
            <a:r>
              <a:rPr lang="sk-SK" dirty="0">
                <a:solidFill>
                  <a:schemeClr val="accent1">
                    <a:lumMod val="75000"/>
                  </a:schemeClr>
                </a:solidFill>
              </a:rPr>
              <a:t>katolícke náboženstvo, umenie a kultúra, ďalší predmet z učebného plánu školského vzdelávacieho programu po schválení MŠVVaŠ SR. </a:t>
            </a:r>
          </a:p>
          <a:p>
            <a:endParaRPr lang="sk-SK" dirty="0"/>
          </a:p>
          <a:p>
            <a:endParaRPr lang="sk-SK" dirty="0"/>
          </a:p>
        </p:txBody>
      </p:sp>
    </p:spTree>
    <p:extLst>
      <p:ext uri="{BB962C8B-B14F-4D97-AF65-F5344CB8AC3E}">
        <p14:creationId xmlns:p14="http://schemas.microsoft.com/office/powerpoint/2010/main" val="251984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Dobrovoľný predmet</a:t>
            </a:r>
            <a:endParaRPr lang="sk-SK" dirty="0"/>
          </a:p>
        </p:txBody>
      </p:sp>
      <p:sp>
        <p:nvSpPr>
          <p:cNvPr id="3" name="Zástupný symbol obsahu 2"/>
          <p:cNvSpPr>
            <a:spLocks noGrp="1"/>
          </p:cNvSpPr>
          <p:nvPr>
            <p:ph idx="1"/>
          </p:nvPr>
        </p:nvSpPr>
        <p:spPr/>
        <p:txBody>
          <a:bodyPr>
            <a:normAutofit fontScale="77500" lnSpcReduction="20000"/>
          </a:bodyPr>
          <a:lstStyle/>
          <a:p>
            <a:endParaRPr lang="sk-SK" dirty="0"/>
          </a:p>
          <a:p>
            <a:pPr marL="0" indent="0" algn="just">
              <a:buNone/>
            </a:pPr>
            <a:r>
              <a:rPr lang="sk-SK" dirty="0"/>
              <a:t>Žiak môže dobrovoľne konať maturitnú skúšku aj z ďalších </a:t>
            </a:r>
            <a:r>
              <a:rPr lang="sk-SK" dirty="0" smtClean="0"/>
              <a:t>predmetov</a:t>
            </a:r>
            <a:r>
              <a:rPr lang="sk-SK" dirty="0"/>
              <a:t>, ktoré sú súčasťou príslušného školského vzdelávacieho </a:t>
            </a:r>
            <a:r>
              <a:rPr lang="sk-SK" dirty="0" smtClean="0"/>
              <a:t>programu</a:t>
            </a:r>
            <a:r>
              <a:rPr lang="sk-SK" dirty="0"/>
              <a:t>, ktorý žiak študuje. </a:t>
            </a:r>
          </a:p>
          <a:p>
            <a:pPr marL="0" indent="0" algn="just">
              <a:buNone/>
            </a:pPr>
            <a:r>
              <a:rPr lang="sk-SK" b="1" dirty="0"/>
              <a:t>Pod vykonaním dobrovoľnej skúšky sa myslí aj absolvovanie </a:t>
            </a:r>
          </a:p>
          <a:p>
            <a:pPr marL="0" indent="0" algn="just">
              <a:buNone/>
            </a:pPr>
            <a:r>
              <a:rPr lang="sk-SK" b="1" dirty="0"/>
              <a:t>- </a:t>
            </a:r>
            <a:r>
              <a:rPr lang="sk-SK" b="1" dirty="0" smtClean="0"/>
              <a:t>  len </a:t>
            </a:r>
            <a:r>
              <a:rPr lang="sk-SK" b="1" dirty="0"/>
              <a:t>externej časti, </a:t>
            </a:r>
          </a:p>
          <a:p>
            <a:pPr algn="just">
              <a:buFontTx/>
              <a:buChar char="-"/>
            </a:pPr>
            <a:r>
              <a:rPr lang="sk-SK" b="1" dirty="0" smtClean="0"/>
              <a:t>len </a:t>
            </a:r>
            <a:r>
              <a:rPr lang="sk-SK" b="1" dirty="0"/>
              <a:t>internej časti. </a:t>
            </a:r>
            <a:endParaRPr lang="sk-SK" b="1" dirty="0" smtClean="0"/>
          </a:p>
          <a:p>
            <a:pPr algn="just"/>
            <a:r>
              <a:rPr lang="sk-SK" dirty="0"/>
              <a:t>V riadnom skúšobnom období môže žiak dobrovoľne konať MS najviac z </a:t>
            </a:r>
            <a:r>
              <a:rPr lang="sk-SK" b="1" i="1" dirty="0"/>
              <a:t>dvoch predmetov. </a:t>
            </a:r>
            <a:endParaRPr lang="sk-SK" dirty="0"/>
          </a:p>
          <a:p>
            <a:pPr algn="just"/>
            <a:r>
              <a:rPr lang="sk-SK" b="1" dirty="0"/>
              <a:t>Ak žiak neuspel na MS z dobrovoľného predmetu, táto skutočnosť nemá vplyv na úspešné vykonanie MS a na vysvedčení o MS sa neuvádza. </a:t>
            </a:r>
            <a:endParaRPr lang="sk-SK" b="1" dirty="0" smtClean="0"/>
          </a:p>
          <a:p>
            <a:endParaRPr lang="sk-SK" dirty="0"/>
          </a:p>
          <a:p>
            <a:pPr>
              <a:buFontTx/>
              <a:buChar char="-"/>
            </a:pPr>
            <a:endParaRPr lang="sk-SK" dirty="0"/>
          </a:p>
        </p:txBody>
      </p:sp>
    </p:spTree>
    <p:extLst>
      <p:ext uri="{BB962C8B-B14F-4D97-AF65-F5344CB8AC3E}">
        <p14:creationId xmlns:p14="http://schemas.microsoft.com/office/powerpoint/2010/main" val="133249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b="1" dirty="0"/>
              <a:t>Ako výsledok z dobrovoľnej skúšky ovplyvní výsledné hodnotenie MS? </a:t>
            </a:r>
            <a:endParaRPr lang="sk-SK" dirty="0"/>
          </a:p>
        </p:txBody>
      </p:sp>
      <p:sp>
        <p:nvSpPr>
          <p:cNvPr id="3" name="Zástupný symbol obsahu 2"/>
          <p:cNvSpPr>
            <a:spLocks noGrp="1"/>
          </p:cNvSpPr>
          <p:nvPr>
            <p:ph idx="1"/>
          </p:nvPr>
        </p:nvSpPr>
        <p:spPr/>
        <p:txBody>
          <a:bodyPr>
            <a:normAutofit fontScale="77500" lnSpcReduction="20000"/>
          </a:bodyPr>
          <a:lstStyle/>
          <a:p>
            <a:endParaRPr lang="sk-SK" dirty="0"/>
          </a:p>
          <a:p>
            <a:r>
              <a:rPr lang="sk-SK" dirty="0" smtClean="0"/>
              <a:t>V </a:t>
            </a:r>
            <a:r>
              <a:rPr lang="sk-SK" dirty="0"/>
              <a:t>prípade neúspešnej odpovede to neovplyvní úspešné vykonanie MS </a:t>
            </a:r>
            <a:r>
              <a:rPr lang="sk-SK" dirty="0" err="1"/>
              <a:t>t.z</a:t>
            </a:r>
            <a:r>
              <a:rPr lang="sk-SK" dirty="0"/>
              <a:t>. </a:t>
            </a:r>
            <a:r>
              <a:rPr lang="sk-SK" b="1" dirty="0"/>
              <a:t>ak bude žiak hodnotený známkou nedostatočný, na vysvedčení sa známka neuvedie. </a:t>
            </a:r>
          </a:p>
          <a:p>
            <a:endParaRPr lang="sk-SK" dirty="0"/>
          </a:p>
          <a:p>
            <a:r>
              <a:rPr lang="sk-SK" dirty="0" smtClean="0"/>
              <a:t>Otázku </a:t>
            </a:r>
            <a:r>
              <a:rPr lang="sk-SK" dirty="0"/>
              <a:t>si žiak vytiahne, čo sa považuje za začatie odpovede, začne odpovedať a zodpovedanie je ohodnotené známkou napr. </a:t>
            </a:r>
            <a:r>
              <a:rPr lang="sk-SK" b="1" dirty="0"/>
              <a:t>dostatočný, </a:t>
            </a:r>
            <a:r>
              <a:rPr lang="sk-SK" dirty="0"/>
              <a:t>na vysvedčení sa táto známka uvedie. </a:t>
            </a:r>
          </a:p>
          <a:p>
            <a:endParaRPr lang="sk-SK" dirty="0"/>
          </a:p>
          <a:p>
            <a:r>
              <a:rPr lang="sk-SK" dirty="0" smtClean="0"/>
              <a:t>Otázku </a:t>
            </a:r>
            <a:r>
              <a:rPr lang="sk-SK" dirty="0"/>
              <a:t>si žiak vytiahne, čo sa považuje za začatie odpovede a použije slovnú formulku „</a:t>
            </a:r>
            <a:r>
              <a:rPr lang="sk-SK" b="1" dirty="0"/>
              <a:t>odstupujem od maturitnej dobrovoľnej skúšky</a:t>
            </a:r>
            <a:r>
              <a:rPr lang="sk-SK" dirty="0"/>
              <a:t>“, urobí sa o tom v dokumentácii záznam, ale na vysvedčení sa to neuvedie. </a:t>
            </a:r>
          </a:p>
          <a:p>
            <a:endParaRPr lang="sk-SK" dirty="0"/>
          </a:p>
        </p:txBody>
      </p:sp>
    </p:spTree>
    <p:extLst>
      <p:ext uri="{BB962C8B-B14F-4D97-AF65-F5344CB8AC3E}">
        <p14:creationId xmlns:p14="http://schemas.microsoft.com/office/powerpoint/2010/main" val="304299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Cudzí jazyk</a:t>
            </a:r>
            <a:endParaRPr lang="sk-SK" dirty="0"/>
          </a:p>
        </p:txBody>
      </p:sp>
      <p:sp>
        <p:nvSpPr>
          <p:cNvPr id="3" name="Zástupný symbol obsahu 2"/>
          <p:cNvSpPr>
            <a:spLocks noGrp="1"/>
          </p:cNvSpPr>
          <p:nvPr>
            <p:ph idx="1"/>
          </p:nvPr>
        </p:nvSpPr>
        <p:spPr/>
        <p:txBody>
          <a:bodyPr>
            <a:normAutofit lnSpcReduction="10000"/>
          </a:bodyPr>
          <a:lstStyle/>
          <a:p>
            <a:pPr algn="just"/>
            <a:r>
              <a:rPr lang="sk-SK" b="1" dirty="0" smtClean="0"/>
              <a:t>Externú </a:t>
            </a:r>
            <a:r>
              <a:rPr lang="sk-SK" b="1" dirty="0"/>
              <a:t>časť MS a písomnú formu internej časti MS vykoná žiak len z jedného cudzieho jazyka. </a:t>
            </a:r>
            <a:r>
              <a:rPr lang="sk-SK" dirty="0"/>
              <a:t>Žiak gymnázia vykoná MS z povinného predmetu zo skupiny cudzích jazykov </a:t>
            </a:r>
            <a:r>
              <a:rPr lang="sk-SK" b="1" dirty="0"/>
              <a:t>na úrovni B2</a:t>
            </a:r>
            <a:r>
              <a:rPr lang="sk-SK" dirty="0"/>
              <a:t> podľa Spoločného európskeho referenčného rámca pre jazyky, pričom vykoná všetky časti MS. Žiak môže skladať MS z cudzieho jazyka aj ako štátnu jazykovú skúšku. </a:t>
            </a:r>
            <a:endParaRPr lang="sk-SK" dirty="0" smtClean="0"/>
          </a:p>
          <a:p>
            <a:pPr algn="just"/>
            <a:r>
              <a:rPr lang="sk-SK" b="1" dirty="0" smtClean="0"/>
              <a:t>Ak </a:t>
            </a:r>
            <a:r>
              <a:rPr lang="sk-SK" b="1" dirty="0"/>
              <a:t>chce žiak maturovať z ďalšieho cudzieho jazyka, môže si ho vybrať ako ďalší voliteľný predmet (štvrtý predmet) alebo ako dobrovoľný predmet, pričom vykoná iba ústnu formu internej časti MS na úrovni B1 alebo B2 podľa vlastného výberu.</a:t>
            </a:r>
            <a:endParaRPr lang="sk-SK" dirty="0"/>
          </a:p>
          <a:p>
            <a:endParaRPr lang="sk-SK" dirty="0"/>
          </a:p>
        </p:txBody>
      </p:sp>
    </p:spTree>
    <p:extLst>
      <p:ext uri="{BB962C8B-B14F-4D97-AF65-F5344CB8AC3E}">
        <p14:creationId xmlns:p14="http://schemas.microsoft.com/office/powerpoint/2010/main" val="289546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Prihlásenie na MS</a:t>
            </a:r>
            <a:endParaRPr lang="sk-SK" dirty="0"/>
          </a:p>
        </p:txBody>
      </p:sp>
      <p:sp>
        <p:nvSpPr>
          <p:cNvPr id="3" name="Zástupný symbol obsahu 2"/>
          <p:cNvSpPr>
            <a:spLocks noGrp="1"/>
          </p:cNvSpPr>
          <p:nvPr>
            <p:ph idx="1"/>
          </p:nvPr>
        </p:nvSpPr>
        <p:spPr/>
        <p:txBody>
          <a:bodyPr>
            <a:normAutofit fontScale="70000" lnSpcReduction="20000"/>
          </a:bodyPr>
          <a:lstStyle/>
          <a:p>
            <a:pPr algn="just"/>
            <a:r>
              <a:rPr lang="sk-SK" dirty="0"/>
              <a:t>Žiak posledného ročníka gymnázia </a:t>
            </a:r>
            <a:r>
              <a:rPr lang="sk-SK" b="1" u="sng" dirty="0"/>
              <a:t>do </a:t>
            </a:r>
            <a:r>
              <a:rPr lang="sk-SK" b="1" u="sng" dirty="0" smtClean="0"/>
              <a:t>29. </a:t>
            </a:r>
            <a:r>
              <a:rPr lang="sk-SK" b="1" u="sng" dirty="0"/>
              <a:t>septembra </a:t>
            </a:r>
            <a:r>
              <a:rPr lang="sk-SK" b="1" u="sng" dirty="0" smtClean="0"/>
              <a:t>2018 </a:t>
            </a:r>
            <a:r>
              <a:rPr lang="sk-SK" b="1" u="sng" dirty="0"/>
              <a:t>písomne</a:t>
            </a:r>
            <a:r>
              <a:rPr lang="sk-SK" u="sng" dirty="0"/>
              <a:t> </a:t>
            </a:r>
            <a:r>
              <a:rPr lang="sk-SK" dirty="0"/>
              <a:t>(na tlačive na to určenom – Záväzná prihláška na MS) </a:t>
            </a:r>
            <a:r>
              <a:rPr lang="sk-SK" b="1" dirty="0"/>
              <a:t>oznámi</a:t>
            </a:r>
            <a:r>
              <a:rPr lang="sk-SK" dirty="0"/>
              <a:t> zástupkyni riaditeľky školy (Mgr. Katarína Tomašovičová) </a:t>
            </a:r>
            <a:r>
              <a:rPr lang="sk-SK" b="1" dirty="0"/>
              <a:t>predmety, ktoré si zvolil na MS</a:t>
            </a:r>
            <a:r>
              <a:rPr lang="sk-SK" dirty="0"/>
              <a:t>. </a:t>
            </a:r>
          </a:p>
          <a:p>
            <a:pPr algn="just"/>
            <a:r>
              <a:rPr lang="sk-SK" dirty="0"/>
              <a:t>Zároveň </a:t>
            </a:r>
            <a:r>
              <a:rPr lang="sk-SK" b="1" dirty="0"/>
              <a:t>oznámi aj predmety, z ktorých chce vykonať dobrovoľnú skúšku, v prípade ďalšieho cudzieho jazyka aj zvolenú úroveň B1 alebo B2 a v prípade predmetu, ktorý má viac častí MS aj zvolenú časť/časti alebo formu internej časti MS.</a:t>
            </a:r>
            <a:endParaRPr lang="sk-SK" dirty="0"/>
          </a:p>
          <a:p>
            <a:pPr algn="just"/>
            <a:r>
              <a:rPr lang="sk-SK" dirty="0"/>
              <a:t> </a:t>
            </a:r>
            <a:r>
              <a:rPr lang="sk-SK" b="1" dirty="0"/>
              <a:t>Žiak so zdravotným znevýhodnením oznámi aj spôsob vykonania MS.</a:t>
            </a:r>
            <a:r>
              <a:rPr lang="sk-SK" dirty="0"/>
              <a:t> </a:t>
            </a:r>
          </a:p>
          <a:p>
            <a:pPr algn="just"/>
            <a:endParaRPr lang="sk-SK" dirty="0"/>
          </a:p>
          <a:p>
            <a:pPr algn="just"/>
            <a:r>
              <a:rPr lang="sk-SK" b="1" dirty="0" smtClean="0"/>
              <a:t>!!!</a:t>
            </a:r>
            <a:r>
              <a:rPr lang="sk-SK" dirty="0" smtClean="0"/>
              <a:t> </a:t>
            </a:r>
            <a:r>
              <a:rPr lang="sk-SK" b="1" dirty="0"/>
              <a:t>Zmenu predmetov, spôsobu vykonania alebo dodatočné prihlásenie na MS žiak písomne oznámi zástupkyni riaditeľky školy</a:t>
            </a:r>
            <a:r>
              <a:rPr lang="sk-SK" dirty="0"/>
              <a:t> </a:t>
            </a:r>
            <a:r>
              <a:rPr lang="sk-SK" b="1" dirty="0"/>
              <a:t>najneskôr </a:t>
            </a:r>
            <a:r>
              <a:rPr lang="sk-SK" b="1" u="sng" dirty="0"/>
              <a:t>do 15. októbra </a:t>
            </a:r>
            <a:r>
              <a:rPr lang="sk-SK" b="1" u="sng" dirty="0" smtClean="0"/>
              <a:t>2018</a:t>
            </a:r>
            <a:r>
              <a:rPr lang="sk-SK" b="1" dirty="0" smtClean="0"/>
              <a:t>.</a:t>
            </a:r>
            <a:r>
              <a:rPr lang="sk-SK" dirty="0" smtClean="0"/>
              <a:t> </a:t>
            </a:r>
            <a:endParaRPr lang="sk-SK" dirty="0"/>
          </a:p>
          <a:p>
            <a:pPr algn="just"/>
            <a:r>
              <a:rPr lang="sk-SK" b="1" dirty="0" smtClean="0"/>
              <a:t>!!! V </a:t>
            </a:r>
            <a:r>
              <a:rPr lang="sk-SK" b="1" dirty="0"/>
              <a:t>osobitných prípadoch (dlhodobý pobyt v zahraničí, zdravotný stav žiaka) môže riaditeľ školy povoliť iný termín, najneskôr </a:t>
            </a:r>
            <a:r>
              <a:rPr lang="sk-SK" b="1" u="sng" dirty="0"/>
              <a:t>do 31. januára </a:t>
            </a:r>
            <a:r>
              <a:rPr lang="sk-SK" b="1" u="sng" dirty="0" smtClean="0"/>
              <a:t>2019</a:t>
            </a:r>
            <a:r>
              <a:rPr lang="sk-SK" b="1" dirty="0" smtClean="0"/>
              <a:t>. </a:t>
            </a:r>
            <a:endParaRPr lang="sk-SK" dirty="0"/>
          </a:p>
          <a:p>
            <a:endParaRPr lang="sk-SK" dirty="0"/>
          </a:p>
        </p:txBody>
      </p:sp>
    </p:spTree>
    <p:extLst>
      <p:ext uri="{BB962C8B-B14F-4D97-AF65-F5344CB8AC3E}">
        <p14:creationId xmlns:p14="http://schemas.microsoft.com/office/powerpoint/2010/main" val="396876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Časti MS jednotlivých predmetov</a:t>
            </a:r>
            <a:endParaRPr lang="sk-SK" dirty="0"/>
          </a:p>
        </p:txBody>
      </p:sp>
      <p:sp>
        <p:nvSpPr>
          <p:cNvPr id="3" name="Zástupný symbol obsahu 2"/>
          <p:cNvSpPr>
            <a:spLocks noGrp="1"/>
          </p:cNvSpPr>
          <p:nvPr>
            <p:ph idx="1"/>
          </p:nvPr>
        </p:nvSpPr>
        <p:spPr/>
        <p:txBody>
          <a:bodyPr>
            <a:normAutofit fontScale="70000" lnSpcReduction="20000"/>
          </a:bodyPr>
          <a:lstStyle/>
          <a:p>
            <a:pPr marL="0" indent="0">
              <a:buNone/>
            </a:pPr>
            <a:r>
              <a:rPr lang="sk-SK" dirty="0" smtClean="0"/>
              <a:t>MS </a:t>
            </a:r>
            <a:r>
              <a:rPr lang="sk-SK" dirty="0"/>
              <a:t>z jednotlivých predmetov môže pozostávať </a:t>
            </a:r>
            <a:r>
              <a:rPr lang="sk-SK" dirty="0" smtClean="0"/>
              <a:t>z:</a:t>
            </a:r>
          </a:p>
          <a:p>
            <a:r>
              <a:rPr lang="sk-SK" b="1" dirty="0" smtClean="0"/>
              <a:t>A) </a:t>
            </a:r>
            <a:r>
              <a:rPr lang="sk-SK" b="1" dirty="0"/>
              <a:t>externej časti (EČ) </a:t>
            </a:r>
          </a:p>
          <a:p>
            <a:r>
              <a:rPr lang="sk-SK" b="1" dirty="0" smtClean="0"/>
              <a:t>B) internej </a:t>
            </a:r>
            <a:r>
              <a:rPr lang="sk-SK" b="1" dirty="0"/>
              <a:t>časti (IČ),  </a:t>
            </a:r>
            <a:r>
              <a:rPr lang="sk-SK" b="1" dirty="0" smtClean="0"/>
              <a:t>- </a:t>
            </a:r>
            <a:r>
              <a:rPr lang="sk-SK" dirty="0" smtClean="0"/>
              <a:t>pričom </a:t>
            </a:r>
            <a:r>
              <a:rPr lang="sk-SK" dirty="0"/>
              <a:t>interná časť môže mať </a:t>
            </a:r>
            <a:r>
              <a:rPr lang="sk-SK" b="1" dirty="0"/>
              <a:t>písomnú formu (PFIČ)</a:t>
            </a:r>
            <a:r>
              <a:rPr lang="sk-SK" dirty="0"/>
              <a:t> aj </a:t>
            </a:r>
            <a:r>
              <a:rPr lang="sk-SK" b="1" dirty="0"/>
              <a:t>ústnu formu (ÚFIČ). </a:t>
            </a:r>
            <a:endParaRPr lang="sk-SK" b="1" dirty="0" smtClean="0"/>
          </a:p>
          <a:p>
            <a:pPr marL="0" indent="0">
              <a:buNone/>
            </a:pPr>
            <a:endParaRPr lang="sk-SK" dirty="0" smtClean="0"/>
          </a:p>
          <a:p>
            <a:pPr marL="0" indent="0">
              <a:buNone/>
            </a:pPr>
            <a:r>
              <a:rPr lang="sk-SK" b="1" dirty="0" smtClean="0"/>
              <a:t>EČ </a:t>
            </a:r>
            <a:r>
              <a:rPr lang="sk-SK" b="1" dirty="0"/>
              <a:t>MS </a:t>
            </a:r>
            <a:r>
              <a:rPr lang="sk-SK" dirty="0"/>
              <a:t>je test zadávaný </a:t>
            </a:r>
            <a:r>
              <a:rPr lang="sk-SK" dirty="0" smtClean="0"/>
              <a:t>NÚCEM-</a:t>
            </a:r>
            <a:r>
              <a:rPr lang="sk-SK" dirty="0" err="1" smtClean="0"/>
              <a:t>om</a:t>
            </a:r>
            <a:r>
              <a:rPr lang="sk-SK" dirty="0" smtClean="0"/>
              <a:t> </a:t>
            </a:r>
            <a:r>
              <a:rPr lang="sk-SK" dirty="0"/>
              <a:t>a vykonáva sa z </a:t>
            </a:r>
            <a:r>
              <a:rPr lang="sk-SK" dirty="0" smtClean="0"/>
              <a:t>predmetov:</a:t>
            </a:r>
          </a:p>
          <a:p>
            <a:r>
              <a:rPr lang="sk-SK" dirty="0" smtClean="0"/>
              <a:t>a) </a:t>
            </a:r>
            <a:r>
              <a:rPr lang="sk-SK" dirty="0"/>
              <a:t>slovenský jazyk a </a:t>
            </a:r>
            <a:r>
              <a:rPr lang="sk-SK" dirty="0" smtClean="0"/>
              <a:t>literatúra,</a:t>
            </a:r>
          </a:p>
          <a:p>
            <a:r>
              <a:rPr lang="sk-SK" dirty="0" smtClean="0"/>
              <a:t>b) cudzí jazyk (ANJ, NEJ, FRJ na úrovni B2),</a:t>
            </a:r>
          </a:p>
          <a:p>
            <a:r>
              <a:rPr lang="sk-SK" dirty="0" smtClean="0"/>
              <a:t>c)  matematika,</a:t>
            </a:r>
          </a:p>
          <a:p>
            <a:pPr marL="0" indent="0">
              <a:buNone/>
            </a:pPr>
            <a:r>
              <a:rPr lang="sk-SK" dirty="0" smtClean="0"/>
              <a:t> </a:t>
            </a:r>
            <a:r>
              <a:rPr lang="sk-SK" dirty="0"/>
              <a:t>v rovnakom čase na celom území Slovenskej republiky. Zadania úloh testov vychádzajú z platných cieľových požiadaviek na vedomosti a zručnosti maturantov z príslušného predmetu. </a:t>
            </a:r>
            <a:endParaRPr lang="sk-SK" dirty="0" smtClean="0"/>
          </a:p>
        </p:txBody>
      </p:sp>
    </p:spTree>
    <p:extLst>
      <p:ext uri="{BB962C8B-B14F-4D97-AF65-F5344CB8AC3E}">
        <p14:creationId xmlns:p14="http://schemas.microsoft.com/office/powerpoint/2010/main" val="37149907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motív">
  <a:themeElements>
    <a:clrScheme name="Organický motív">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ký motív">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motív">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345</TotalTime>
  <Words>2211</Words>
  <Application>Microsoft Office PowerPoint</Application>
  <PresentationFormat>Širokouhlá</PresentationFormat>
  <Paragraphs>128</Paragraphs>
  <Slides>24</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24</vt:i4>
      </vt:variant>
    </vt:vector>
  </HeadingPairs>
  <TitlesOfParts>
    <vt:vector size="27" baseType="lpstr">
      <vt:lpstr>Arial</vt:lpstr>
      <vt:lpstr>Garamond</vt:lpstr>
      <vt:lpstr>Organický motív</vt:lpstr>
      <vt:lpstr>MATURITA 2018/19</vt:lpstr>
      <vt:lpstr>Platná legislatíva pre organizáciu MS</vt:lpstr>
      <vt:lpstr>Predmety na MS</vt:lpstr>
      <vt:lpstr>Skupiny predmetov MS</vt:lpstr>
      <vt:lpstr>Dobrovoľný predmet</vt:lpstr>
      <vt:lpstr>Ako výsledok z dobrovoľnej skúšky ovplyvní výsledné hodnotenie MS? </vt:lpstr>
      <vt:lpstr>Cudzí jazyk</vt:lpstr>
      <vt:lpstr>Prihlásenie na MS</vt:lpstr>
      <vt:lpstr>Časti MS jednotlivých predmetov</vt:lpstr>
      <vt:lpstr>PFIČ MS</vt:lpstr>
      <vt:lpstr>ÚFIČ MS</vt:lpstr>
      <vt:lpstr>TERMÍNY KONANIA MS </vt:lpstr>
      <vt:lpstr>Termín internej časti maturitnej skúšky </vt:lpstr>
      <vt:lpstr>Náhradný termín externej časti maturitnej skúšky a písomnej formy internej časti maturitnej skúšky  </vt:lpstr>
      <vt:lpstr>Klasifikácia a hodnotenie na MS</vt:lpstr>
      <vt:lpstr>Klasifikácia a hodnotenie na MS</vt:lpstr>
      <vt:lpstr>SJL, ANJ, NEJ, FRJ</vt:lpstr>
      <vt:lpstr>MATEMATIKA</vt:lpstr>
      <vt:lpstr> TRVANIE TESTOV EČ A PFIČ MS </vt:lpstr>
      <vt:lpstr>Čo ak z niektorého predmetu nezmaturujem?</vt:lpstr>
      <vt:lpstr>Čo ak na maturitu neprídem?</vt:lpstr>
      <vt:lpstr>Čo ak sa počas MS nevhodne správam?</vt:lpstr>
      <vt:lpstr>ŽIACI SO ZDRAVOTNÝM ZNEVÝHODNENÍM </vt:lpstr>
      <vt:lpstr>ŽIACI SO ZDRAVOTNÝM ZNEVÝHODNENÍM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MATURITA 2017</dc:title>
  <dc:creator>tomasovicova</dc:creator>
  <cp:lastModifiedBy>tomasovicova</cp:lastModifiedBy>
  <cp:revision>18</cp:revision>
  <dcterms:created xsi:type="dcterms:W3CDTF">2016-09-19T08:41:14Z</dcterms:created>
  <dcterms:modified xsi:type="dcterms:W3CDTF">2019-05-02T12:08:59Z</dcterms:modified>
</cp:coreProperties>
</file>